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8"/>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charset="1" panose="00000500000000000000"/>
      <p:regular r:id="rId10"/>
    </p:embeddedFont>
    <p:embeddedFont>
      <p:font typeface="HK Grotesk Bold" charset="1" panose="00000800000000000000"/>
      <p:regular r:id="rId11"/>
    </p:embeddedFont>
    <p:embeddedFont>
      <p:font typeface="HK Grotesk Italics" charset="1" panose="00000500000000000000"/>
      <p:regular r:id="rId12"/>
    </p:embeddedFont>
    <p:embeddedFont>
      <p:font typeface="HK Grotesk Bold Italics" charset="1" panose="00000800000000000000"/>
      <p:regular r:id="rId13"/>
    </p:embeddedFont>
    <p:embeddedFont>
      <p:font typeface="HK Grotesk Light" charset="1" panose="00000400000000000000"/>
      <p:regular r:id="rId14"/>
    </p:embeddedFont>
    <p:embeddedFont>
      <p:font typeface="HK Grotesk Light Italics" charset="1" panose="00000400000000000000"/>
      <p:regular r:id="rId15"/>
    </p:embeddedFont>
    <p:embeddedFont>
      <p:font typeface="HK Grotesk Medium" charset="1" panose="00000600000000000000"/>
      <p:regular r:id="rId16"/>
    </p:embeddedFont>
    <p:embeddedFont>
      <p:font typeface="HK Grotesk Medium Italics" charset="1" panose="00000600000000000000"/>
      <p:regular r:id="rId17"/>
    </p:embeddedFont>
    <p:embeddedFont>
      <p:font typeface="HK Grotesk Semi-Bold" charset="1" panose="00000700000000000000"/>
      <p:regular r:id="rId18"/>
    </p:embeddedFont>
    <p:embeddedFont>
      <p:font typeface="HK Grotesk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slides/slide36.xml" Type="http://schemas.openxmlformats.org/officeDocument/2006/relationships/slide"/><Relationship Id="rId56" Target="slides/slide37.xml" Type="http://schemas.openxmlformats.org/officeDocument/2006/relationships/slide"/><Relationship Id="rId57" Target="slides/slide38.xml" Type="http://schemas.openxmlformats.org/officeDocument/2006/relationships/slide"/><Relationship Id="rId58" Target="notesMasters/notesMaster1.xml" Type="http://schemas.openxmlformats.org/officeDocument/2006/relationships/notesMaster"/><Relationship Id="rId59" Target="theme/theme2.xml" Type="http://schemas.openxmlformats.org/officeDocument/2006/relationships/theme"/><Relationship Id="rId6" Target="fonts/font6.fntdata" Type="http://schemas.openxmlformats.org/officeDocument/2006/relationships/font"/><Relationship Id="rId60" Target="notesSlides/notesSlide1.xml" Type="http://schemas.openxmlformats.org/officeDocument/2006/relationships/notesSlide"/><Relationship Id="rId61" Target="notesSlides/notesSlide2.xml" Type="http://schemas.openxmlformats.org/officeDocument/2006/relationships/notesSlide"/><Relationship Id="rId62" Target="notesSlides/notesSlide3.xml" Type="http://schemas.openxmlformats.org/officeDocument/2006/relationships/notesSlide"/><Relationship Id="rId63" Target="notesSlides/notesSlide4.xml" Type="http://schemas.openxmlformats.org/officeDocument/2006/relationships/notesSlide"/><Relationship Id="rId64" Target="notesSlides/notesSlide5.xml" Type="http://schemas.openxmlformats.org/officeDocument/2006/relationships/notesSlide"/><Relationship Id="rId65" Target="notesSlides/notesSlide6.xml" Type="http://schemas.openxmlformats.org/officeDocument/2006/relationships/notesSlide"/><Relationship Id="rId66" Target="notesSlides/notesSlide7.xml" Type="http://schemas.openxmlformats.org/officeDocument/2006/relationships/notesSlide"/><Relationship Id="rId67" Target="notesSlides/notesSlide8.xml" Type="http://schemas.openxmlformats.org/officeDocument/2006/relationships/notesSlide"/><Relationship Id="rId68" Target="notesSlides/notesSlide9.xml" Type="http://schemas.openxmlformats.org/officeDocument/2006/relationships/notesSlide"/><Relationship Id="rId69" Target="notesSlides/notesSlide10.xml" Type="http://schemas.openxmlformats.org/officeDocument/2006/relationships/notesSlide"/><Relationship Id="rId7" Target="fonts/font7.fntdata" Type="http://schemas.openxmlformats.org/officeDocument/2006/relationships/font"/><Relationship Id="rId70" Target="notesSlides/notesSlide11.xml" Type="http://schemas.openxmlformats.org/officeDocument/2006/relationships/notesSlide"/><Relationship Id="rId71" Target="notesSlides/notesSlide12.xml" Type="http://schemas.openxmlformats.org/officeDocument/2006/relationships/notesSlide"/><Relationship Id="rId72" Target="notesSlides/notesSlide13.xml" Type="http://schemas.openxmlformats.org/officeDocument/2006/relationships/notesSlide"/><Relationship Id="rId73" Target="notesSlides/notesSlide14.xml" Type="http://schemas.openxmlformats.org/officeDocument/2006/relationships/notesSlide"/><Relationship Id="rId74" Target="notesSlides/notesSlide15.xml" Type="http://schemas.openxmlformats.org/officeDocument/2006/relationships/notesSlide"/><Relationship Id="rId75" Target="notesSlides/notesSlide16.xml" Type="http://schemas.openxmlformats.org/officeDocument/2006/relationships/notesSlide"/><Relationship Id="rId76" Target="notesSlides/notesSlide17.xml" Type="http://schemas.openxmlformats.org/officeDocument/2006/relationships/notesSlide"/><Relationship Id="rId77" Target="notesSlides/notesSlide18.xml" Type="http://schemas.openxmlformats.org/officeDocument/2006/relationships/notesSlide"/><Relationship Id="rId78" Target="notesSlides/notesSlide19.xml" Type="http://schemas.openxmlformats.org/officeDocument/2006/relationships/notesSlide"/><Relationship Id="rId79" Target="notesSlides/notesSlide20.xml" Type="http://schemas.openxmlformats.org/officeDocument/2006/relationships/notesSlide"/><Relationship Id="rId8" Target="fonts/font8.fntdata" Type="http://schemas.openxmlformats.org/officeDocument/2006/relationships/font"/><Relationship Id="rId80" Target="notesSlides/notesSlide21.xml" Type="http://schemas.openxmlformats.org/officeDocument/2006/relationships/notesSlide"/><Relationship Id="rId81" Target="notesSlides/notesSlide22.xml" Type="http://schemas.openxmlformats.org/officeDocument/2006/relationships/notesSlide"/><Relationship Id="rId82" Target="notesSlides/notesSlide23.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I'm Harsh Pimpalkar, and I'm excited to present a challenging project today. Our goal is to provide valuable insights to Code X, a company in the food and beverages industry, to help their marketing team excel.</a:t>
            </a:r>
          </a:p>
          <a:p>
            <a:r>
              <a:rPr lang="en-US"/>
              <a:t/>
            </a:r>
          </a:p>
          <a:p>
            <a:r>
              <a:rPr lang="en-US"/>
              <a:t>This project is part of the resume codebasics challenge, organized by codebasics itself. In this presentation, we will carefully analyze the available data, discuss the problem we're tackling, share our approach to solving it, and highlight the key findings we discovered.</a:t>
            </a:r>
          </a:p>
          <a:p>
            <a:r>
              <a:rPr lang="en-US"/>
              <a:t/>
            </a:r>
          </a:p>
          <a:p>
            <a:r>
              <a:rPr lang="en-US"/>
              <a:t>So, let's get started on this enlightening journey where we uncover hidden opportunities and unlock the potential in food and beverages marketing for Code 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Among all genders, caffeine is the most preferred ingredient in energy drinks, followed by vitamins, sugar, and Guarana.</a:t>
            </a:r>
          </a:p>
          <a:p>
            <a:r>
              <a:rPr lang="en-US"/>
              <a:t/>
            </a:r>
          </a:p>
          <a:p>
            <a:r>
              <a:rPr lang="en-US"/>
              <a:t/>
            </a:r>
          </a:p>
          <a:p>
            <a:r>
              <a:rPr lang="en-US"/>
              <a:t>caffine is widely recongized for its stimulating effects. providing a boost of energy and alertness.</a:t>
            </a:r>
          </a:p>
          <a:p>
            <a:r>
              <a:rPr lang="en-US"/>
              <a:t/>
            </a:r>
          </a:p>
          <a:p>
            <a:r>
              <a:rPr lang="en-US"/>
              <a:t>vitamins in every drinks appeals to handle consicous conusumers.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Cans and PET bottles are the preferred packaging choices for energy drinks due to their portability and aesthetic appeal.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unavailability of the brand locally is identified as the primary factor influencing consumers' decisions to try new energy drink brands.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Cola-Coka, Bepsi, and Gangsters hold the market leadership positions in the energy drink industry.</a:t>
            </a:r>
          </a:p>
          <a:p>
            <a:r>
              <a:rPr lang="en-US"/>
              <a:t/>
            </a:r>
          </a:p>
          <a:p>
            <a:r>
              <a:rPr lang="en-US"/>
              <a:t>TO compete effectively with theses energy drinks brands should focus on diferentiation and inovations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Brand reputation and availabiltu play an important role.</a:t>
            </a:r>
          </a:p>
          <a:p>
            <a:r>
              <a:rPr lang="en-US"/>
              <a:t/>
            </a:r>
          </a:p>
          <a:p>
            <a:r>
              <a:rPr lang="en-US"/>
              <a:t>For the codex enerfy drink by focusing on brnad reputation, taste/falvour and avialbility and effectiveness can beter position </a:t>
            </a:r>
          </a:p>
          <a:p>
            <a:r>
              <a:rPr lang="en-US"/>
              <a:t>themsevles to attract and retain customers.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Online channels, TV commercials, and outdoor billboards are the most effective marketing channels for the given set of respondents.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online channel is the most effective marketing channel for the given set of respondents, followed by TV commercials and Outdoor Billboards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Most of the respondents have neutral feedback about Codex. However, Codex can implement marketing strategies to convert respondents with neutral feedback into positive customers.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Bangalore leads in terms of respondent count, followed by Hyderabad and Mumbai, making them potential areas for growth.</a:t>
            </a:r>
          </a:p>
          <a:p>
            <a:r>
              <a:rPr lang="en-US"/>
              <a:t/>
            </a:r>
          </a:p>
          <a:p>
            <a:r>
              <a:rPr lang="en-US"/>
              <a:t>CodeX should focus more on Hyderabad and Mumbai since they have tremendous potential for growth. Additionally, it would be beneficial to investigate the reasons behind Lucknow having the lowest number of respondents and work towards improving those numbers.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Supermarkets and online stores are the preferred locations for energy drink purchases among consumers.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Throughout the  project, we have to address various types of insights and answere  questions. To accomplish this, we utilized two powerful tools: MySQL and Power BI.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Energy drink consumption is most prevalent during sports/exercise, studying/working late, and social outings/parties, indicating that consumers associate these activities with the need for an energy boost.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number of respondents decreases as prices decrease, with the lowest count observed when the price range is below 50.</a:t>
            </a:r>
          </a:p>
          <a:p>
            <a:r>
              <a:rPr lang="en-US"/>
              <a:t/>
            </a:r>
          </a:p>
          <a:p>
            <a:r>
              <a:rPr lang="en-US"/>
              <a:t>THE BEST PRICE IS 50-99.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Brand reputation and product availability are the key factors that attract customers to energy drink brands.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Hima Das is a prominent Indian athlete and could be a suitable brand ambassador for an energy drink brand in India. Here are some reasons why she could be a good fit:</a:t>
            </a:r>
          </a:p>
          <a:p>
            <a:r>
              <a:rPr lang="en-US"/>
              <a:t/>
            </a:r>
          </a:p>
          <a:p>
            <a:r>
              <a:rPr lang="en-US"/>
              <a:t>1. Athletic Achievements: Hima Das is a highly accomplished athlete and has represented India in various international competitions, including the Olympics. </a:t>
            </a:r>
          </a:p>
          <a:p>
            <a:r>
              <a:rPr lang="en-US"/>
              <a:t/>
            </a:r>
          </a:p>
          <a:p>
            <a:r>
              <a:rPr lang="en-US"/>
              <a:t>2. Youth Appeal: Hima Das is a young and dynamic personality, making her relatable and influential among the youth demographic. Her story of overcoming challenges and achieving success can motivate and connect with young consumers who aspire to lead an active and energetic lifestyle.</a:t>
            </a:r>
          </a:p>
          <a:p>
            <a:r>
              <a:rPr lang="en-US"/>
              <a:t/>
            </a:r>
          </a:p>
          <a:p>
            <a:r>
              <a:rPr lang="en-US"/>
              <a:t>3. Health and Fitness Advocate: As an athlete, Hima Das prioritizes health and fitness. </a:t>
            </a:r>
          </a:p>
          <a:p>
            <a:r>
              <a:rPr lang="en-US"/>
              <a:t/>
            </a:r>
          </a:p>
          <a:p>
            <a:r>
              <a:rPr lang="en-US"/>
              <a:t>4. National Pride: Hima Das is recognized as a national pride due to her accomplishments and contributions to Indian athletics. Her association with an energy drink brand can evoke a sense of patriotism and loyalty among consumers, fostering a positive brand image.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Energy drinks are beverages formulated to enhance energy levels and mental alertness, commonly consumed for a quick energy boost. They contain caffeine, vitamins, and herbal supplements, but should be consumed in moderation due to potential side effects from their high caffeine content.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Indian energy drink market is projected to grow at a CAGR of 9.98% over the next five years. Energy drinks are gaining popularity among millennials, driven by aggressive marketing and perceived benefits for mind and body. Factors such as urbanization, rising disposable income, and increased health consciousness contribute to the demand for non-carbonated energy drinks. Companies focus on competitive pricing while maintaining product quality. Red Bull remains the dominant player in the market.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generate meaningful insights we used sql lang.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Energy drinks have a higher popularity among males, followed by females and the non-binary population.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Targeting the age group of 19-45 is crucial, as they constitute the largest consumer segment of energy drinks.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Online advertising is the most effective channel to engage with young customers in the energy drink market.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age group of 19-30 shows a stronger inclination towards health concerns regarding energy drinks compared to other age groups.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3.jpeg" Type="http://schemas.openxmlformats.org/officeDocument/2006/relationships/image"/><Relationship Id="rId6" Target="../media/image64.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5.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6.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29312" t="21875" r="29312" b="21874"/>
          <a:stretch>
            <a:fillRect/>
          </a:stretch>
        </p:blipFill>
        <p:spPr>
          <a:xfrm flipH="false" flipV="false">
            <a:off x="0" y="0"/>
            <a:ext cx="18288000" cy="10287000"/>
          </a:xfrm>
          <a:prstGeom prst="rect">
            <a:avLst/>
          </a:prstGeom>
        </p:spPr>
      </p:pic>
      <p:sp>
        <p:nvSpPr>
          <p:cNvPr name="AutoShape 3" id="3"/>
          <p:cNvSpPr/>
          <p:nvPr/>
        </p:nvSpPr>
        <p:spPr>
          <a:xfrm rot="0">
            <a:off x="1300596" y="3836900"/>
            <a:ext cx="9525" cy="2740991"/>
          </a:xfrm>
          <a:prstGeom prst="rect">
            <a:avLst/>
          </a:prstGeom>
          <a:solidFill>
            <a:srgbClr val="343434"/>
          </a:solidFill>
        </p:spPr>
      </p:sp>
      <p:sp>
        <p:nvSpPr>
          <p:cNvPr name="TextBox 4" id="4"/>
          <p:cNvSpPr txBox="true"/>
          <p:nvPr/>
        </p:nvSpPr>
        <p:spPr>
          <a:xfrm rot="0">
            <a:off x="5030912" y="3960725"/>
            <a:ext cx="8226177" cy="1983714"/>
          </a:xfrm>
          <a:prstGeom prst="rect">
            <a:avLst/>
          </a:prstGeom>
        </p:spPr>
        <p:txBody>
          <a:bodyPr anchor="t" rtlCol="false" tIns="0" lIns="0" bIns="0" rIns="0">
            <a:spAutoFit/>
          </a:bodyPr>
          <a:lstStyle/>
          <a:p>
            <a:pPr algn="ctr">
              <a:lnSpc>
                <a:spcPts val="15262"/>
              </a:lnSpc>
            </a:pPr>
            <a:r>
              <a:rPr lang="en-US" sz="13874">
                <a:solidFill>
                  <a:srgbClr val="343434"/>
                </a:solidFill>
                <a:latin typeface="HK Grotesk Bold"/>
              </a:rPr>
              <a:t>Code - X</a:t>
            </a:r>
          </a:p>
        </p:txBody>
      </p:sp>
      <p:sp>
        <p:nvSpPr>
          <p:cNvPr name="TextBox 5" id="5"/>
          <p:cNvSpPr txBox="true"/>
          <p:nvPr/>
        </p:nvSpPr>
        <p:spPr>
          <a:xfrm rot="-5400000">
            <a:off x="197434"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6" id="6"/>
          <p:cNvSpPr txBox="true"/>
          <p:nvPr/>
        </p:nvSpPr>
        <p:spPr>
          <a:xfrm rot="-5400000">
            <a:off x="-259137"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Freeform 7" id="7"/>
          <p:cNvSpPr/>
          <p:nvPr/>
        </p:nvSpPr>
        <p:spPr>
          <a:xfrm flipH="false" flipV="false" rot="0">
            <a:off x="16765421" y="1028700"/>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061823" y="1313104"/>
            <a:ext cx="8226177" cy="438001"/>
          </a:xfrm>
          <a:prstGeom prst="rect">
            <a:avLst/>
          </a:prstGeom>
        </p:spPr>
        <p:txBody>
          <a:bodyPr anchor="t" rtlCol="false" tIns="0" lIns="0" bIns="0" rIns="0">
            <a:spAutoFit/>
          </a:bodyPr>
          <a:lstStyle/>
          <a:p>
            <a:pPr algn="ctr">
              <a:lnSpc>
                <a:spcPts val="3300"/>
              </a:lnSpc>
            </a:pPr>
            <a:r>
              <a:rPr lang="en-US" sz="3000">
                <a:solidFill>
                  <a:srgbClr val="343434"/>
                </a:solidFill>
                <a:latin typeface="HK Grotesk"/>
              </a:rPr>
              <a:t>Resume Project Challenge</a:t>
            </a:r>
          </a:p>
        </p:txBody>
      </p:sp>
      <p:sp>
        <p:nvSpPr>
          <p:cNvPr name="TextBox 9" id="9"/>
          <p:cNvSpPr txBox="true"/>
          <p:nvPr/>
        </p:nvSpPr>
        <p:spPr>
          <a:xfrm rot="0">
            <a:off x="2389374" y="6341861"/>
            <a:ext cx="14376047" cy="856952"/>
          </a:xfrm>
          <a:prstGeom prst="rect">
            <a:avLst/>
          </a:prstGeom>
        </p:spPr>
        <p:txBody>
          <a:bodyPr anchor="t" rtlCol="false" tIns="0" lIns="0" bIns="0" rIns="0">
            <a:spAutoFit/>
          </a:bodyPr>
          <a:lstStyle/>
          <a:p>
            <a:pPr algn="ctr">
              <a:lnSpc>
                <a:spcPts val="3300"/>
              </a:lnSpc>
            </a:pPr>
            <a:r>
              <a:rPr lang="en-US" sz="3000" u="sng">
                <a:solidFill>
                  <a:srgbClr val="343434"/>
                </a:solidFill>
                <a:latin typeface="HK Grotesk Bold"/>
              </a:rPr>
              <a:t>Challenge</a:t>
            </a:r>
            <a:r>
              <a:rPr lang="en-US" sz="3000">
                <a:solidFill>
                  <a:srgbClr val="343434"/>
                </a:solidFill>
                <a:latin typeface="HK Grotesk Bold"/>
              </a:rPr>
              <a:t> -Provide Insights to the Marketing Team In Food &amp; Beverage Industry.</a:t>
            </a:r>
          </a:p>
          <a:p>
            <a:pPr algn="ctr">
              <a:lnSpc>
                <a:spcPts val="3300"/>
              </a:lnSpc>
            </a:pPr>
          </a:p>
        </p:txBody>
      </p:sp>
      <p:sp>
        <p:nvSpPr>
          <p:cNvPr name="TextBox 10" id="10"/>
          <p:cNvSpPr txBox="true"/>
          <p:nvPr/>
        </p:nvSpPr>
        <p:spPr>
          <a:xfrm rot="0">
            <a:off x="10512399" y="8528536"/>
            <a:ext cx="8226177" cy="438001"/>
          </a:xfrm>
          <a:prstGeom prst="rect">
            <a:avLst/>
          </a:prstGeom>
        </p:spPr>
        <p:txBody>
          <a:bodyPr anchor="t" rtlCol="false" tIns="0" lIns="0" bIns="0" rIns="0">
            <a:spAutoFit/>
          </a:bodyPr>
          <a:lstStyle/>
          <a:p>
            <a:pPr algn="ctr">
              <a:lnSpc>
                <a:spcPts val="3300"/>
              </a:lnSpc>
            </a:pPr>
            <a:r>
              <a:rPr lang="en-US" sz="3000">
                <a:solidFill>
                  <a:srgbClr val="343434"/>
                </a:solidFill>
                <a:latin typeface="HK Grotesk Bold"/>
              </a:rPr>
              <a:t>Presenter - Harsh Pimpalkar</a:t>
            </a:r>
          </a:p>
        </p:txBody>
      </p:sp>
      <p:sp>
        <p:nvSpPr>
          <p:cNvPr name="Freeform 11" id="11"/>
          <p:cNvSpPr/>
          <p:nvPr/>
        </p:nvSpPr>
        <p:spPr>
          <a:xfrm flipH="false" flipV="false" rot="0">
            <a:off x="1919426" y="429010"/>
            <a:ext cx="1322095" cy="1322095"/>
          </a:xfrm>
          <a:custGeom>
            <a:avLst/>
            <a:gdLst/>
            <a:ahLst/>
            <a:cxnLst/>
            <a:rect r="r" b="b" t="t" l="l"/>
            <a:pathLst>
              <a:path h="1322095" w="1322095">
                <a:moveTo>
                  <a:pt x="0" y="0"/>
                </a:moveTo>
                <a:lnTo>
                  <a:pt x="1322095" y="0"/>
                </a:lnTo>
                <a:lnTo>
                  <a:pt x="1322095" y="1322095"/>
                </a:lnTo>
                <a:lnTo>
                  <a:pt x="0" y="1322095"/>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293519" y="-2707481"/>
            <a:ext cx="10287000" cy="15701962"/>
          </a:xfrm>
          <a:custGeom>
            <a:avLst/>
            <a:gdLst/>
            <a:ahLst/>
            <a:cxnLst/>
            <a:rect r="r" b="b" t="t" l="l"/>
            <a:pathLst>
              <a:path h="15701962" w="10287000">
                <a:moveTo>
                  <a:pt x="0" y="0"/>
                </a:moveTo>
                <a:lnTo>
                  <a:pt x="10287000" y="0"/>
                </a:lnTo>
                <a:lnTo>
                  <a:pt x="10287000" y="15701962"/>
                </a:lnTo>
                <a:lnTo>
                  <a:pt x="0" y="15701962"/>
                </a:lnTo>
                <a:lnTo>
                  <a:pt x="0" y="0"/>
                </a:lnTo>
                <a:close/>
              </a:path>
            </a:pathLst>
          </a:custGeom>
          <a:blipFill>
            <a:blip r:embed="rId3"/>
            <a:stretch>
              <a:fillRect l="-7277" t="0" r="-261638" b="0"/>
            </a:stretch>
          </a:blipFill>
        </p:spPr>
      </p:sp>
      <p:sp>
        <p:nvSpPr>
          <p:cNvPr name="Freeform 3" id="3"/>
          <p:cNvSpPr/>
          <p:nvPr/>
        </p:nvSpPr>
        <p:spPr>
          <a:xfrm flipH="false" flipV="false" rot="-5400000">
            <a:off x="16457901" y="34211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1170565" y="3644190"/>
            <a:ext cx="9525" cy="2740991"/>
          </a:xfrm>
          <a:prstGeom prst="rect">
            <a:avLst/>
          </a:prstGeom>
          <a:solidFill>
            <a:srgbClr val="343434"/>
          </a:solidFill>
        </p:spPr>
      </p:sp>
      <p:sp>
        <p:nvSpPr>
          <p:cNvPr name="Freeform 5" id="5"/>
          <p:cNvSpPr/>
          <p:nvPr/>
        </p:nvSpPr>
        <p:spPr>
          <a:xfrm flipH="false" flipV="false" rot="0">
            <a:off x="8663591" y="2083674"/>
            <a:ext cx="8782069" cy="6850860"/>
          </a:xfrm>
          <a:custGeom>
            <a:avLst/>
            <a:gdLst/>
            <a:ahLst/>
            <a:cxnLst/>
            <a:rect r="r" b="b" t="t" l="l"/>
            <a:pathLst>
              <a:path h="6850860" w="8782069">
                <a:moveTo>
                  <a:pt x="0" y="0"/>
                </a:moveTo>
                <a:lnTo>
                  <a:pt x="8782069" y="0"/>
                </a:lnTo>
                <a:lnTo>
                  <a:pt x="8782069" y="6850860"/>
                </a:lnTo>
                <a:lnTo>
                  <a:pt x="0" y="6850860"/>
                </a:lnTo>
                <a:lnTo>
                  <a:pt x="0" y="0"/>
                </a:lnTo>
                <a:close/>
              </a:path>
            </a:pathLst>
          </a:custGeom>
          <a:blipFill>
            <a:blip r:embed="rId6"/>
            <a:stretch>
              <a:fillRect l="0" t="0" r="0" b="0"/>
            </a:stretch>
          </a:blipFill>
        </p:spPr>
      </p:sp>
      <p:sp>
        <p:nvSpPr>
          <p:cNvPr name="TextBox 6" id="6"/>
          <p:cNvSpPr txBox="true"/>
          <p:nvPr/>
        </p:nvSpPr>
        <p:spPr>
          <a:xfrm rot="-5400000">
            <a:off x="67402" y="176871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7" id="7"/>
          <p:cNvSpPr txBox="true"/>
          <p:nvPr/>
        </p:nvSpPr>
        <p:spPr>
          <a:xfrm rot="-5400000">
            <a:off x="-389168" y="778399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grpSp>
        <p:nvGrpSpPr>
          <p:cNvPr name="Group 8" id="8"/>
          <p:cNvGrpSpPr/>
          <p:nvPr/>
        </p:nvGrpSpPr>
        <p:grpSpPr>
          <a:xfrm rot="0">
            <a:off x="10135930" y="1304736"/>
            <a:ext cx="4949068" cy="1249786"/>
            <a:chOff x="0" y="0"/>
            <a:chExt cx="6598757" cy="1666381"/>
          </a:xfrm>
        </p:grpSpPr>
        <p:sp>
          <p:nvSpPr>
            <p:cNvPr name="TextBox 9" id="9"/>
            <p:cNvSpPr txBox="true"/>
            <p:nvPr/>
          </p:nvSpPr>
          <p:spPr>
            <a:xfrm rot="0">
              <a:off x="0" y="-9525"/>
              <a:ext cx="6598757" cy="710567"/>
            </a:xfrm>
            <a:prstGeom prst="rect">
              <a:avLst/>
            </a:prstGeom>
          </p:spPr>
          <p:txBody>
            <a:bodyPr anchor="t" rtlCol="false" tIns="0" lIns="0" bIns="0" rIns="0">
              <a:spAutoFit/>
            </a:bodyPr>
            <a:lstStyle/>
            <a:p>
              <a:pPr algn="r">
                <a:lnSpc>
                  <a:spcPts val="4200"/>
                </a:lnSpc>
              </a:pPr>
              <a:r>
                <a:rPr lang="en-US" sz="3500">
                  <a:solidFill>
                    <a:srgbClr val="343434"/>
                  </a:solidFill>
                  <a:latin typeface="HK Grotesk Bold"/>
                </a:rPr>
                <a:t>Data Schema (ERD)</a:t>
              </a:r>
            </a:p>
          </p:txBody>
        </p:sp>
        <p:sp>
          <p:nvSpPr>
            <p:cNvPr name="TextBox 10" id="10"/>
            <p:cNvSpPr txBox="true"/>
            <p:nvPr/>
          </p:nvSpPr>
          <p:spPr>
            <a:xfrm rot="0">
              <a:off x="0" y="1087685"/>
              <a:ext cx="6598757" cy="578697"/>
            </a:xfrm>
            <a:prstGeom prst="rect">
              <a:avLst/>
            </a:prstGeom>
          </p:spPr>
          <p:txBody>
            <a:bodyPr anchor="t" rtlCol="false" tIns="0" lIns="0" bIns="0" rIns="0">
              <a:spAutoFit/>
            </a:bodyPr>
            <a:lstStyle/>
            <a:p>
              <a:pPr>
                <a:lnSpc>
                  <a:spcPts val="3640"/>
                </a:lnSpc>
              </a:pPr>
            </a:p>
          </p:txBody>
        </p:sp>
      </p:grpSp>
      <p:grpSp>
        <p:nvGrpSpPr>
          <p:cNvPr name="Group 11" id="11"/>
          <p:cNvGrpSpPr/>
          <p:nvPr/>
        </p:nvGrpSpPr>
        <p:grpSpPr>
          <a:xfrm rot="0">
            <a:off x="3167261" y="3299265"/>
            <a:ext cx="2289451" cy="1249786"/>
            <a:chOff x="0" y="0"/>
            <a:chExt cx="3052602" cy="1666381"/>
          </a:xfrm>
        </p:grpSpPr>
        <p:sp>
          <p:nvSpPr>
            <p:cNvPr name="TextBox 12" id="12"/>
            <p:cNvSpPr txBox="true"/>
            <p:nvPr/>
          </p:nvSpPr>
          <p:spPr>
            <a:xfrm rot="0">
              <a:off x="0" y="-9525"/>
              <a:ext cx="3052602" cy="710567"/>
            </a:xfrm>
            <a:prstGeom prst="rect">
              <a:avLst/>
            </a:prstGeom>
          </p:spPr>
          <p:txBody>
            <a:bodyPr anchor="t" rtlCol="false" tIns="0" lIns="0" bIns="0" rIns="0">
              <a:spAutoFit/>
            </a:bodyPr>
            <a:lstStyle/>
            <a:p>
              <a:pPr algn="r">
                <a:lnSpc>
                  <a:spcPts val="4200"/>
                </a:lnSpc>
              </a:pPr>
              <a:r>
                <a:rPr lang="en-US" sz="3500">
                  <a:solidFill>
                    <a:srgbClr val="343434"/>
                  </a:solidFill>
                  <a:latin typeface="HK Grotesk Bold"/>
                </a:rPr>
                <a:t>dim_cities</a:t>
              </a:r>
            </a:p>
          </p:txBody>
        </p:sp>
        <p:sp>
          <p:nvSpPr>
            <p:cNvPr name="TextBox 13" id="13"/>
            <p:cNvSpPr txBox="true"/>
            <p:nvPr/>
          </p:nvSpPr>
          <p:spPr>
            <a:xfrm rot="0">
              <a:off x="0" y="1087685"/>
              <a:ext cx="3052602" cy="578697"/>
            </a:xfrm>
            <a:prstGeom prst="rect">
              <a:avLst/>
            </a:prstGeom>
          </p:spPr>
          <p:txBody>
            <a:bodyPr anchor="t" rtlCol="false" tIns="0" lIns="0" bIns="0" rIns="0">
              <a:spAutoFit/>
            </a:bodyPr>
            <a:lstStyle/>
            <a:p>
              <a:pPr>
                <a:lnSpc>
                  <a:spcPts val="3640"/>
                </a:lnSpc>
              </a:pPr>
            </a:p>
          </p:txBody>
        </p:sp>
      </p:grpSp>
      <p:sp>
        <p:nvSpPr>
          <p:cNvPr name="TextBox 14" id="14"/>
          <p:cNvSpPr txBox="true"/>
          <p:nvPr/>
        </p:nvSpPr>
        <p:spPr>
          <a:xfrm rot="0">
            <a:off x="6067208" y="2966117"/>
            <a:ext cx="2289451" cy="1362710"/>
          </a:xfrm>
          <a:prstGeom prst="rect">
            <a:avLst/>
          </a:prstGeom>
        </p:spPr>
        <p:txBody>
          <a:bodyPr anchor="t" rtlCol="false" tIns="0" lIns="0" bIns="0" rIns="0">
            <a:spAutoFit/>
          </a:bodyPr>
          <a:lstStyle/>
          <a:p>
            <a:pPr>
              <a:lnSpc>
                <a:spcPts val="3640"/>
              </a:lnSpc>
            </a:pPr>
            <a:r>
              <a:rPr lang="en-US" sz="2600">
                <a:solidFill>
                  <a:srgbClr val="343434"/>
                </a:solidFill>
                <a:latin typeface="HK Grotesk Medium"/>
              </a:rPr>
              <a:t>Cities Were codex launched energy drink</a:t>
            </a:r>
          </a:p>
        </p:txBody>
      </p:sp>
      <p:grpSp>
        <p:nvGrpSpPr>
          <p:cNvPr name="Group 15" id="15"/>
          <p:cNvGrpSpPr/>
          <p:nvPr/>
        </p:nvGrpSpPr>
        <p:grpSpPr>
          <a:xfrm rot="0">
            <a:off x="1463568" y="5135395"/>
            <a:ext cx="4296709" cy="1249786"/>
            <a:chOff x="0" y="0"/>
            <a:chExt cx="5728945" cy="1666381"/>
          </a:xfrm>
        </p:grpSpPr>
        <p:sp>
          <p:nvSpPr>
            <p:cNvPr name="TextBox 16" id="16"/>
            <p:cNvSpPr txBox="true"/>
            <p:nvPr/>
          </p:nvSpPr>
          <p:spPr>
            <a:xfrm rot="0">
              <a:off x="0" y="-9525"/>
              <a:ext cx="5728945" cy="710567"/>
            </a:xfrm>
            <a:prstGeom prst="rect">
              <a:avLst/>
            </a:prstGeom>
          </p:spPr>
          <p:txBody>
            <a:bodyPr anchor="t" rtlCol="false" tIns="0" lIns="0" bIns="0" rIns="0">
              <a:spAutoFit/>
            </a:bodyPr>
            <a:lstStyle/>
            <a:p>
              <a:pPr algn="r">
                <a:lnSpc>
                  <a:spcPts val="4200"/>
                </a:lnSpc>
              </a:pPr>
              <a:r>
                <a:rPr lang="en-US" sz="3500">
                  <a:solidFill>
                    <a:srgbClr val="343434"/>
                  </a:solidFill>
                  <a:latin typeface="HK Grotesk Bold"/>
                </a:rPr>
                <a:t>dim_respondents</a:t>
              </a:r>
            </a:p>
          </p:txBody>
        </p:sp>
        <p:sp>
          <p:nvSpPr>
            <p:cNvPr name="TextBox 17" id="17"/>
            <p:cNvSpPr txBox="true"/>
            <p:nvPr/>
          </p:nvSpPr>
          <p:spPr>
            <a:xfrm rot="0">
              <a:off x="0" y="1087685"/>
              <a:ext cx="5728945" cy="578697"/>
            </a:xfrm>
            <a:prstGeom prst="rect">
              <a:avLst/>
            </a:prstGeom>
          </p:spPr>
          <p:txBody>
            <a:bodyPr anchor="t" rtlCol="false" tIns="0" lIns="0" bIns="0" rIns="0">
              <a:spAutoFit/>
            </a:bodyPr>
            <a:lstStyle/>
            <a:p>
              <a:pPr>
                <a:lnSpc>
                  <a:spcPts val="3640"/>
                </a:lnSpc>
              </a:pPr>
            </a:p>
          </p:txBody>
        </p:sp>
      </p:grpSp>
      <p:sp>
        <p:nvSpPr>
          <p:cNvPr name="TextBox 18" id="18"/>
          <p:cNvSpPr txBox="true"/>
          <p:nvPr/>
        </p:nvSpPr>
        <p:spPr>
          <a:xfrm rot="0">
            <a:off x="6067208" y="5027774"/>
            <a:ext cx="2289451" cy="905510"/>
          </a:xfrm>
          <a:prstGeom prst="rect">
            <a:avLst/>
          </a:prstGeom>
        </p:spPr>
        <p:txBody>
          <a:bodyPr anchor="t" rtlCol="false" tIns="0" lIns="0" bIns="0" rIns="0">
            <a:spAutoFit/>
          </a:bodyPr>
          <a:lstStyle/>
          <a:p>
            <a:pPr>
              <a:lnSpc>
                <a:spcPts val="3640"/>
              </a:lnSpc>
            </a:pPr>
            <a:r>
              <a:rPr lang="en-US" sz="2600">
                <a:solidFill>
                  <a:srgbClr val="343434"/>
                </a:solidFill>
                <a:latin typeface="HK Grotesk Medium"/>
              </a:rPr>
              <a:t>Respondents Details</a:t>
            </a:r>
          </a:p>
        </p:txBody>
      </p:sp>
      <p:grpSp>
        <p:nvGrpSpPr>
          <p:cNvPr name="Group 19" id="19"/>
          <p:cNvGrpSpPr/>
          <p:nvPr/>
        </p:nvGrpSpPr>
        <p:grpSpPr>
          <a:xfrm rot="0">
            <a:off x="1153271" y="6711877"/>
            <a:ext cx="4607006" cy="1249786"/>
            <a:chOff x="0" y="0"/>
            <a:chExt cx="6142674" cy="1666381"/>
          </a:xfrm>
        </p:grpSpPr>
        <p:sp>
          <p:nvSpPr>
            <p:cNvPr name="TextBox 20" id="20"/>
            <p:cNvSpPr txBox="true"/>
            <p:nvPr/>
          </p:nvSpPr>
          <p:spPr>
            <a:xfrm rot="0">
              <a:off x="0" y="-9525"/>
              <a:ext cx="6142674" cy="710567"/>
            </a:xfrm>
            <a:prstGeom prst="rect">
              <a:avLst/>
            </a:prstGeom>
          </p:spPr>
          <p:txBody>
            <a:bodyPr anchor="t" rtlCol="false" tIns="0" lIns="0" bIns="0" rIns="0">
              <a:spAutoFit/>
            </a:bodyPr>
            <a:lstStyle/>
            <a:p>
              <a:pPr algn="r">
                <a:lnSpc>
                  <a:spcPts val="4200"/>
                </a:lnSpc>
              </a:pPr>
              <a:r>
                <a:rPr lang="en-US" sz="3500">
                  <a:solidFill>
                    <a:srgbClr val="343434"/>
                  </a:solidFill>
                  <a:latin typeface="HK Grotesk Bold"/>
                </a:rPr>
                <a:t>fact_survey_response</a:t>
              </a:r>
            </a:p>
          </p:txBody>
        </p:sp>
        <p:sp>
          <p:nvSpPr>
            <p:cNvPr name="TextBox 21" id="21"/>
            <p:cNvSpPr txBox="true"/>
            <p:nvPr/>
          </p:nvSpPr>
          <p:spPr>
            <a:xfrm rot="0">
              <a:off x="0" y="1087685"/>
              <a:ext cx="6142674" cy="578697"/>
            </a:xfrm>
            <a:prstGeom prst="rect">
              <a:avLst/>
            </a:prstGeom>
          </p:spPr>
          <p:txBody>
            <a:bodyPr anchor="t" rtlCol="false" tIns="0" lIns="0" bIns="0" rIns="0">
              <a:spAutoFit/>
            </a:bodyPr>
            <a:lstStyle/>
            <a:p>
              <a:pPr>
                <a:lnSpc>
                  <a:spcPts val="3640"/>
                </a:lnSpc>
              </a:pPr>
            </a:p>
          </p:txBody>
        </p:sp>
      </p:grpSp>
      <p:sp>
        <p:nvSpPr>
          <p:cNvPr name="TextBox 22" id="22"/>
          <p:cNvSpPr txBox="true"/>
          <p:nvPr/>
        </p:nvSpPr>
        <p:spPr>
          <a:xfrm rot="0">
            <a:off x="6067208" y="6666709"/>
            <a:ext cx="2289451" cy="448310"/>
          </a:xfrm>
          <a:prstGeom prst="rect">
            <a:avLst/>
          </a:prstGeom>
        </p:spPr>
        <p:txBody>
          <a:bodyPr anchor="t" rtlCol="false" tIns="0" lIns="0" bIns="0" rIns="0">
            <a:spAutoFit/>
          </a:bodyPr>
          <a:lstStyle/>
          <a:p>
            <a:pPr>
              <a:lnSpc>
                <a:spcPts val="3640"/>
              </a:lnSpc>
            </a:pPr>
            <a:r>
              <a:rPr lang="en-US" sz="2600">
                <a:solidFill>
                  <a:srgbClr val="343434"/>
                </a:solidFill>
                <a:latin typeface="HK Grotesk Medium"/>
              </a:rPr>
              <a:t>Survey details</a:t>
            </a:r>
          </a:p>
        </p:txBody>
      </p:sp>
      <p:grpSp>
        <p:nvGrpSpPr>
          <p:cNvPr name="Group 23" id="23"/>
          <p:cNvGrpSpPr/>
          <p:nvPr/>
        </p:nvGrpSpPr>
        <p:grpSpPr>
          <a:xfrm rot="0">
            <a:off x="1837452" y="1458781"/>
            <a:ext cx="4949068" cy="1249786"/>
            <a:chOff x="0" y="0"/>
            <a:chExt cx="6598757" cy="1666381"/>
          </a:xfrm>
        </p:grpSpPr>
        <p:sp>
          <p:nvSpPr>
            <p:cNvPr name="TextBox 24" id="24"/>
            <p:cNvSpPr txBox="true"/>
            <p:nvPr/>
          </p:nvSpPr>
          <p:spPr>
            <a:xfrm rot="0">
              <a:off x="0" y="-9525"/>
              <a:ext cx="6598757" cy="710567"/>
            </a:xfrm>
            <a:prstGeom prst="rect">
              <a:avLst/>
            </a:prstGeom>
          </p:spPr>
          <p:txBody>
            <a:bodyPr anchor="t" rtlCol="false" tIns="0" lIns="0" bIns="0" rIns="0">
              <a:spAutoFit/>
            </a:bodyPr>
            <a:lstStyle/>
            <a:p>
              <a:pPr algn="r">
                <a:lnSpc>
                  <a:spcPts val="4200"/>
                </a:lnSpc>
              </a:pPr>
              <a:r>
                <a:rPr lang="en-US" sz="3500">
                  <a:solidFill>
                    <a:srgbClr val="343434"/>
                  </a:solidFill>
                  <a:latin typeface="HK Grotesk Bold"/>
                </a:rPr>
                <a:t>Data Structure</a:t>
              </a:r>
            </a:p>
          </p:txBody>
        </p:sp>
        <p:sp>
          <p:nvSpPr>
            <p:cNvPr name="TextBox 25" id="25"/>
            <p:cNvSpPr txBox="true"/>
            <p:nvPr/>
          </p:nvSpPr>
          <p:spPr>
            <a:xfrm rot="0">
              <a:off x="0" y="1087685"/>
              <a:ext cx="6598757" cy="578697"/>
            </a:xfrm>
            <a:prstGeom prst="rect">
              <a:avLst/>
            </a:prstGeom>
          </p:spPr>
          <p:txBody>
            <a:bodyPr anchor="t" rtlCol="false" tIns="0" lIns="0" bIns="0" rIns="0">
              <a:spAutoFit/>
            </a:bodyPr>
            <a:lstStyle/>
            <a:p>
              <a:pPr>
                <a:lnSpc>
                  <a:spcPts val="364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p>
        </p:txBody>
      </p:sp>
      <p:sp>
        <p:nvSpPr>
          <p:cNvPr name="Freeform 3" id="3"/>
          <p:cNvSpPr/>
          <p:nvPr/>
        </p:nvSpPr>
        <p:spPr>
          <a:xfrm flipH="false" flipV="false" rot="-5400000">
            <a:off x="8015487" y="1579858"/>
            <a:ext cx="8229600" cy="7127285"/>
          </a:xfrm>
          <a:custGeom>
            <a:avLst/>
            <a:gdLst/>
            <a:ahLst/>
            <a:cxnLst/>
            <a:rect r="r" b="b" t="t" l="l"/>
            <a:pathLst>
              <a:path h="7127285" w="8229600">
                <a:moveTo>
                  <a:pt x="0" y="0"/>
                </a:moveTo>
                <a:lnTo>
                  <a:pt x="8229600" y="0"/>
                </a:lnTo>
                <a:lnTo>
                  <a:pt x="8229600" y="7127284"/>
                </a:lnTo>
                <a:lnTo>
                  <a:pt x="0" y="7127284"/>
                </a:lnTo>
                <a:lnTo>
                  <a:pt x="0" y="0"/>
                </a:lnTo>
                <a:close/>
              </a:path>
            </a:pathLst>
          </a:custGeom>
          <a:blipFill>
            <a:blip r:embed="rId2"/>
            <a:stretch>
              <a:fillRect l="-65717" t="0" r="-49119" b="-2636"/>
            </a:stretch>
          </a:blipFill>
        </p:spPr>
      </p:sp>
      <p:sp>
        <p:nvSpPr>
          <p:cNvPr name="Freeform 4" id="4"/>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7107910" y="3644190"/>
            <a:ext cx="9525" cy="2740991"/>
          </a:xfrm>
          <a:prstGeom prst="rect">
            <a:avLst/>
          </a:prstGeom>
          <a:solidFill>
            <a:srgbClr val="343434"/>
          </a:solidFill>
        </p:spPr>
      </p:sp>
      <p:sp>
        <p:nvSpPr>
          <p:cNvPr name="Freeform 6" id="6"/>
          <p:cNvSpPr/>
          <p:nvPr/>
        </p:nvSpPr>
        <p:spPr>
          <a:xfrm flipH="false" flipV="false" rot="0">
            <a:off x="8355391" y="1368604"/>
            <a:ext cx="7549792" cy="7549792"/>
          </a:xfrm>
          <a:custGeom>
            <a:avLst/>
            <a:gdLst/>
            <a:ahLst/>
            <a:cxnLst/>
            <a:rect r="r" b="b" t="t" l="l"/>
            <a:pathLst>
              <a:path h="7549792" w="7549792">
                <a:moveTo>
                  <a:pt x="0" y="0"/>
                </a:moveTo>
                <a:lnTo>
                  <a:pt x="7549792" y="0"/>
                </a:lnTo>
                <a:lnTo>
                  <a:pt x="7549792" y="7549792"/>
                </a:lnTo>
                <a:lnTo>
                  <a:pt x="0" y="7549792"/>
                </a:lnTo>
                <a:lnTo>
                  <a:pt x="0" y="0"/>
                </a:lnTo>
                <a:close/>
              </a:path>
            </a:pathLst>
          </a:custGeom>
          <a:blipFill>
            <a:blip r:embed="rId5"/>
            <a:stretch>
              <a:fillRect l="0" t="0" r="0" b="0"/>
            </a:stretch>
          </a:blipFill>
        </p:spPr>
      </p:sp>
      <p:sp>
        <p:nvSpPr>
          <p:cNvPr name="TextBox 7" id="7"/>
          <p:cNvSpPr txBox="true"/>
          <p:nvPr/>
        </p:nvSpPr>
        <p:spPr>
          <a:xfrm rot="0">
            <a:off x="1028700" y="2670916"/>
            <a:ext cx="5555346" cy="1370157"/>
          </a:xfrm>
          <a:prstGeom prst="rect">
            <a:avLst/>
          </a:prstGeom>
        </p:spPr>
        <p:txBody>
          <a:bodyPr anchor="t" rtlCol="false" tIns="0" lIns="0" bIns="0" rIns="0">
            <a:spAutoFit/>
          </a:bodyPr>
          <a:lstStyle/>
          <a:p>
            <a:pPr>
              <a:lnSpc>
                <a:spcPts val="10799"/>
              </a:lnSpc>
            </a:pPr>
            <a:r>
              <a:rPr lang="en-US" sz="8999">
                <a:solidFill>
                  <a:srgbClr val="343434"/>
                </a:solidFill>
                <a:latin typeface="HK Grotesk Bold"/>
              </a:rPr>
              <a:t>Insights</a:t>
            </a:r>
          </a:p>
        </p:txBody>
      </p:sp>
      <p:sp>
        <p:nvSpPr>
          <p:cNvPr name="TextBox 8" id="8"/>
          <p:cNvSpPr txBox="true"/>
          <p:nvPr/>
        </p:nvSpPr>
        <p:spPr>
          <a:xfrm rot="0">
            <a:off x="1028700" y="4494520"/>
            <a:ext cx="5555346"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343434"/>
                </a:solidFill>
                <a:latin typeface="HK Grotesk"/>
              </a:rPr>
              <a:t>Demographics Insights</a:t>
            </a:r>
          </a:p>
        </p:txBody>
      </p:sp>
      <p:sp>
        <p:nvSpPr>
          <p:cNvPr name="TextBox 9" id="9"/>
          <p:cNvSpPr txBox="true"/>
          <p:nvPr/>
        </p:nvSpPr>
        <p:spPr>
          <a:xfrm rot="-5400000">
            <a:off x="16004747" y="176871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15548176" y="778399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1" id="11"/>
          <p:cNvSpPr txBox="true"/>
          <p:nvPr/>
        </p:nvSpPr>
        <p:spPr>
          <a:xfrm rot="0">
            <a:off x="1028700" y="5126357"/>
            <a:ext cx="5555346"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343434"/>
                </a:solidFill>
                <a:latin typeface="HK Grotesk"/>
              </a:rPr>
              <a:t>Consumer Preferences</a:t>
            </a:r>
          </a:p>
        </p:txBody>
      </p:sp>
      <p:sp>
        <p:nvSpPr>
          <p:cNvPr name="TextBox 12" id="12"/>
          <p:cNvSpPr txBox="true"/>
          <p:nvPr/>
        </p:nvSpPr>
        <p:spPr>
          <a:xfrm rot="0">
            <a:off x="1028700" y="5842256"/>
            <a:ext cx="5555346"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343434"/>
                </a:solidFill>
                <a:latin typeface="HK Grotesk"/>
              </a:rPr>
              <a:t>Competition Analysis</a:t>
            </a:r>
          </a:p>
        </p:txBody>
      </p:sp>
      <p:sp>
        <p:nvSpPr>
          <p:cNvPr name="TextBox 13" id="13"/>
          <p:cNvSpPr txBox="true"/>
          <p:nvPr/>
        </p:nvSpPr>
        <p:spPr>
          <a:xfrm rot="0">
            <a:off x="1028700" y="6465195"/>
            <a:ext cx="5555346" cy="10763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343434"/>
                </a:solidFill>
                <a:latin typeface="HK Grotesk"/>
              </a:rPr>
              <a:t>Marketing Channels - Brand Awareness</a:t>
            </a:r>
          </a:p>
        </p:txBody>
      </p:sp>
      <p:sp>
        <p:nvSpPr>
          <p:cNvPr name="TextBox 14" id="14"/>
          <p:cNvSpPr txBox="true"/>
          <p:nvPr/>
        </p:nvSpPr>
        <p:spPr>
          <a:xfrm rot="0">
            <a:off x="1028700" y="7714877"/>
            <a:ext cx="5555346"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343434"/>
                </a:solidFill>
                <a:latin typeface="HK Grotesk"/>
              </a:rPr>
              <a:t>Brand Penetration</a:t>
            </a:r>
          </a:p>
        </p:txBody>
      </p:sp>
      <p:sp>
        <p:nvSpPr>
          <p:cNvPr name="TextBox 15" id="15"/>
          <p:cNvSpPr txBox="true"/>
          <p:nvPr/>
        </p:nvSpPr>
        <p:spPr>
          <a:xfrm rot="0">
            <a:off x="1028700" y="8431158"/>
            <a:ext cx="5555346"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343434"/>
                </a:solidFill>
                <a:latin typeface="HK Grotesk"/>
              </a:rPr>
              <a:t>Purchase Behaviour</a:t>
            </a:r>
          </a:p>
        </p:txBody>
      </p:sp>
      <p:sp>
        <p:nvSpPr>
          <p:cNvPr name="TextBox 16" id="16"/>
          <p:cNvSpPr txBox="true"/>
          <p:nvPr/>
        </p:nvSpPr>
        <p:spPr>
          <a:xfrm rot="0">
            <a:off x="1028700" y="9170976"/>
            <a:ext cx="5555346" cy="542925"/>
          </a:xfrm>
          <a:prstGeom prst="rect">
            <a:avLst/>
          </a:prstGeom>
        </p:spPr>
        <p:txBody>
          <a:bodyPr anchor="t" rtlCol="false" tIns="0" lIns="0" bIns="0" rIns="0">
            <a:spAutoFit/>
          </a:bodyPr>
          <a:lstStyle/>
          <a:p>
            <a:pPr marL="755651" indent="-377825" lvl="1">
              <a:lnSpc>
                <a:spcPts val="4200"/>
              </a:lnSpc>
              <a:buFont typeface="Arial"/>
              <a:buChar char="•"/>
            </a:pPr>
            <a:r>
              <a:rPr lang="en-US" sz="3500">
                <a:solidFill>
                  <a:srgbClr val="343434"/>
                </a:solidFill>
                <a:latin typeface="HK Grotesk"/>
              </a:rPr>
              <a:t>Product Development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12</a:t>
            </a:r>
          </a:p>
        </p:txBody>
      </p:sp>
      <p:sp>
        <p:nvSpPr>
          <p:cNvPr name="Freeform 3" id="3"/>
          <p:cNvSpPr/>
          <p:nvPr/>
        </p:nvSpPr>
        <p:spPr>
          <a:xfrm flipH="false" flipV="false" rot="-5400000">
            <a:off x="9505430" y="1894769"/>
            <a:ext cx="6957906" cy="6898960"/>
          </a:xfrm>
          <a:custGeom>
            <a:avLst/>
            <a:gdLst/>
            <a:ahLst/>
            <a:cxnLst/>
            <a:rect r="r" b="b" t="t" l="l"/>
            <a:pathLst>
              <a:path h="6898960" w="6957906">
                <a:moveTo>
                  <a:pt x="0" y="0"/>
                </a:moveTo>
                <a:lnTo>
                  <a:pt x="6957907" y="0"/>
                </a:lnTo>
                <a:lnTo>
                  <a:pt x="6957907" y="6898961"/>
                </a:lnTo>
                <a:lnTo>
                  <a:pt x="0" y="6898961"/>
                </a:lnTo>
                <a:lnTo>
                  <a:pt x="0" y="0"/>
                </a:lnTo>
                <a:close/>
              </a:path>
            </a:pathLst>
          </a:custGeom>
          <a:blipFill>
            <a:blip r:embed="rId3"/>
            <a:stretch>
              <a:fillRect l="-75238" t="0" r="-70724"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722071" y="2457977"/>
            <a:ext cx="6673775" cy="5855774"/>
            <a:chOff x="0" y="0"/>
            <a:chExt cx="8898367" cy="7807699"/>
          </a:xfrm>
        </p:grpSpPr>
        <p:sp>
          <p:nvSpPr>
            <p:cNvPr name="TextBox 6" id="6"/>
            <p:cNvSpPr txBox="true"/>
            <p:nvPr/>
          </p:nvSpPr>
          <p:spPr>
            <a:xfrm rot="0">
              <a:off x="7947394" y="5272070"/>
              <a:ext cx="950972" cy="916378"/>
            </a:xfrm>
            <a:prstGeom prst="rect">
              <a:avLst/>
            </a:prstGeom>
          </p:spPr>
          <p:txBody>
            <a:bodyPr anchor="t" rtlCol="false" tIns="0" lIns="0" bIns="0" rIns="0">
              <a:spAutoFit/>
            </a:bodyPr>
            <a:lstStyle/>
            <a:p>
              <a:pPr algn="ctr">
                <a:lnSpc>
                  <a:spcPts val="2800"/>
                </a:lnSpc>
              </a:pPr>
              <a:r>
                <a:rPr lang="en-US" sz="2000">
                  <a:solidFill>
                    <a:srgbClr val="343434"/>
                  </a:solidFill>
                  <a:latin typeface="HK Grotesk Bold"/>
                </a:rPr>
                <a:t>Male</a:t>
              </a:r>
            </a:p>
            <a:p>
              <a:pPr algn="ctr">
                <a:lnSpc>
                  <a:spcPts val="2800"/>
                </a:lnSpc>
              </a:pPr>
              <a:r>
                <a:rPr lang="en-US" sz="2000">
                  <a:solidFill>
                    <a:srgbClr val="343434"/>
                  </a:solidFill>
                  <a:latin typeface="HK Grotesk Bold"/>
                </a:rPr>
                <a:t>60.4%</a:t>
              </a:r>
            </a:p>
          </p:txBody>
        </p:sp>
        <p:sp>
          <p:nvSpPr>
            <p:cNvPr name="TextBox 7" id="7"/>
            <p:cNvSpPr txBox="true"/>
            <p:nvPr/>
          </p:nvSpPr>
          <p:spPr>
            <a:xfrm rot="0">
              <a:off x="0" y="3293414"/>
              <a:ext cx="1115443" cy="916378"/>
            </a:xfrm>
            <a:prstGeom prst="rect">
              <a:avLst/>
            </a:prstGeom>
          </p:spPr>
          <p:txBody>
            <a:bodyPr anchor="t" rtlCol="false" tIns="0" lIns="0" bIns="0" rIns="0">
              <a:spAutoFit/>
            </a:bodyPr>
            <a:lstStyle/>
            <a:p>
              <a:pPr algn="ctr">
                <a:lnSpc>
                  <a:spcPts val="2800"/>
                </a:lnSpc>
              </a:pPr>
              <a:r>
                <a:rPr lang="en-US" sz="2000">
                  <a:solidFill>
                    <a:srgbClr val="343434"/>
                  </a:solidFill>
                  <a:latin typeface="HK Grotesk Bold"/>
                </a:rPr>
                <a:t>Female</a:t>
              </a:r>
            </a:p>
            <a:p>
              <a:pPr algn="ctr">
                <a:lnSpc>
                  <a:spcPts val="2800"/>
                </a:lnSpc>
              </a:pPr>
              <a:r>
                <a:rPr lang="en-US" sz="2000">
                  <a:solidFill>
                    <a:srgbClr val="343434"/>
                  </a:solidFill>
                  <a:latin typeface="HK Grotesk Bold"/>
                </a:rPr>
                <a:t>34.6%</a:t>
              </a:r>
            </a:p>
          </p:txBody>
        </p:sp>
        <p:sp>
          <p:nvSpPr>
            <p:cNvPr name="TextBox 8" id="8"/>
            <p:cNvSpPr txBox="true"/>
            <p:nvPr/>
          </p:nvSpPr>
          <p:spPr>
            <a:xfrm rot="0">
              <a:off x="3057285" y="-47625"/>
              <a:ext cx="1733524" cy="916378"/>
            </a:xfrm>
            <a:prstGeom prst="rect">
              <a:avLst/>
            </a:prstGeom>
          </p:spPr>
          <p:txBody>
            <a:bodyPr anchor="t" rtlCol="false" tIns="0" lIns="0" bIns="0" rIns="0">
              <a:spAutoFit/>
            </a:bodyPr>
            <a:lstStyle/>
            <a:p>
              <a:pPr algn="ctr">
                <a:lnSpc>
                  <a:spcPts val="2800"/>
                </a:lnSpc>
              </a:pPr>
              <a:r>
                <a:rPr lang="en-US" sz="2000">
                  <a:solidFill>
                    <a:srgbClr val="343434"/>
                  </a:solidFill>
                  <a:latin typeface="HK Grotesk Bold"/>
                </a:rPr>
                <a:t>Non-Binary</a:t>
              </a:r>
            </a:p>
            <a:p>
              <a:pPr algn="ctr">
                <a:lnSpc>
                  <a:spcPts val="2800"/>
                </a:lnSpc>
              </a:pPr>
              <a:r>
                <a:rPr lang="en-US" sz="2000">
                  <a:solidFill>
                    <a:srgbClr val="343434"/>
                  </a:solidFill>
                  <a:latin typeface="HK Grotesk Bold"/>
                </a:rPr>
                <a:t>5.1%</a:t>
              </a:r>
            </a:p>
          </p:txBody>
        </p:sp>
        <p:grpSp>
          <p:nvGrpSpPr>
            <p:cNvPr name="Group 9" id="9"/>
            <p:cNvGrpSpPr>
              <a:grpSpLocks noChangeAspect="true"/>
            </p:cNvGrpSpPr>
            <p:nvPr/>
          </p:nvGrpSpPr>
          <p:grpSpPr>
            <a:xfrm rot="0">
              <a:off x="1212449" y="1094083"/>
              <a:ext cx="6713616" cy="6713616"/>
              <a:chOff x="0" y="0"/>
              <a:chExt cx="2540000" cy="2540000"/>
            </a:xfrm>
          </p:grpSpPr>
          <p:sp>
            <p:nvSpPr>
              <p:cNvPr name="Freeform 10" id="10"/>
              <p:cNvSpPr/>
              <p:nvPr/>
            </p:nvSpPr>
            <p:spPr>
              <a:xfrm flipH="false" flipV="false" rot="0">
                <a:off x="449714" y="0"/>
                <a:ext cx="2197807" cy="2640368"/>
              </a:xfrm>
              <a:custGeom>
                <a:avLst/>
                <a:gdLst/>
                <a:ahLst/>
                <a:cxnLst/>
                <a:rect r="r" b="b" t="t" l="l"/>
                <a:pathLst>
                  <a:path h="2640368" w="2197807">
                    <a:moveTo>
                      <a:pt x="820286" y="0"/>
                    </a:moveTo>
                    <a:cubicBezTo>
                      <a:pt x="1382032" y="0"/>
                      <a:pt x="1877043" y="369044"/>
                      <a:pt x="2037425" y="907408"/>
                    </a:cubicBezTo>
                    <a:cubicBezTo>
                      <a:pt x="2197806" y="1445772"/>
                      <a:pt x="1985452" y="2025544"/>
                      <a:pt x="1515286" y="2332956"/>
                    </a:cubicBezTo>
                    <a:cubicBezTo>
                      <a:pt x="1045120" y="2640368"/>
                      <a:pt x="428851" y="2602380"/>
                      <a:pt x="0" y="2239552"/>
                    </a:cubicBezTo>
                    <a:lnTo>
                      <a:pt x="410143" y="1754776"/>
                    </a:lnTo>
                    <a:cubicBezTo>
                      <a:pt x="624569" y="1936190"/>
                      <a:pt x="932703" y="1955184"/>
                      <a:pt x="1167786" y="1801478"/>
                    </a:cubicBezTo>
                    <a:cubicBezTo>
                      <a:pt x="1402869" y="1647772"/>
                      <a:pt x="1509046" y="1357886"/>
                      <a:pt x="1428855" y="1088704"/>
                    </a:cubicBezTo>
                    <a:cubicBezTo>
                      <a:pt x="1348665" y="819522"/>
                      <a:pt x="1101159" y="635000"/>
                      <a:pt x="820286" y="635000"/>
                    </a:cubicBezTo>
                    <a:close/>
                  </a:path>
                </a:pathLst>
              </a:custGeom>
              <a:solidFill>
                <a:srgbClr val="0F606B"/>
              </a:solidFill>
            </p:spPr>
          </p:sp>
          <p:sp>
            <p:nvSpPr>
              <p:cNvPr name="Freeform 11" id="11"/>
              <p:cNvSpPr/>
              <p:nvPr/>
            </p:nvSpPr>
            <p:spPr>
              <a:xfrm flipH="false" flipV="false" rot="0">
                <a:off x="-68700" y="45524"/>
                <a:ext cx="1170209" cy="2233814"/>
              </a:xfrm>
              <a:custGeom>
                <a:avLst/>
                <a:gdLst/>
                <a:ahLst/>
                <a:cxnLst/>
                <a:rect r="r" b="b" t="t" l="l"/>
                <a:pathLst>
                  <a:path h="2233814" w="1170209">
                    <a:moveTo>
                      <a:pt x="567896" y="2233813"/>
                    </a:moveTo>
                    <a:cubicBezTo>
                      <a:pt x="184398" y="1940946"/>
                      <a:pt x="0" y="1456045"/>
                      <a:pt x="91993" y="982358"/>
                    </a:cubicBezTo>
                    <a:cubicBezTo>
                      <a:pt x="183986" y="508670"/>
                      <a:pt x="536476" y="128037"/>
                      <a:pt x="1001717" y="0"/>
                    </a:cubicBezTo>
                    <a:lnTo>
                      <a:pt x="1170209" y="612238"/>
                    </a:lnTo>
                    <a:cubicBezTo>
                      <a:pt x="937588" y="676256"/>
                      <a:pt x="761343" y="866573"/>
                      <a:pt x="715346" y="1103417"/>
                    </a:cubicBezTo>
                    <a:cubicBezTo>
                      <a:pt x="669350" y="1340261"/>
                      <a:pt x="761549" y="1582711"/>
                      <a:pt x="953298" y="1729145"/>
                    </a:cubicBezTo>
                    <a:close/>
                  </a:path>
                </a:pathLst>
              </a:custGeom>
              <a:solidFill>
                <a:srgbClr val="F47068"/>
              </a:solidFill>
            </p:spPr>
          </p:sp>
          <p:sp>
            <p:nvSpPr>
              <p:cNvPr name="Freeform 12" id="12"/>
              <p:cNvSpPr/>
              <p:nvPr/>
            </p:nvSpPr>
            <p:spPr>
              <a:xfrm flipH="false" flipV="false" rot="0">
                <a:off x="872240" y="0"/>
                <a:ext cx="397697" cy="666948"/>
              </a:xfrm>
              <a:custGeom>
                <a:avLst/>
                <a:gdLst/>
                <a:ahLst/>
                <a:cxnLst/>
                <a:rect r="r" b="b" t="t" l="l"/>
                <a:pathLst>
                  <a:path h="666948" w="397697">
                    <a:moveTo>
                      <a:pt x="0" y="63896"/>
                    </a:moveTo>
                    <a:cubicBezTo>
                      <a:pt x="128302" y="21583"/>
                      <a:pt x="262534" y="14"/>
                      <a:pt x="397633" y="0"/>
                    </a:cubicBezTo>
                    <a:lnTo>
                      <a:pt x="397697" y="635000"/>
                    </a:lnTo>
                    <a:cubicBezTo>
                      <a:pt x="330147" y="635007"/>
                      <a:pt x="263031" y="645792"/>
                      <a:pt x="198880" y="666948"/>
                    </a:cubicBezTo>
                    <a:close/>
                  </a:path>
                </a:pathLst>
              </a:custGeom>
              <a:solidFill>
                <a:srgbClr val="FFC24A"/>
              </a:solidFill>
            </p:spPr>
          </p:sp>
        </p:grpSp>
      </p:grpSp>
      <p:sp>
        <p:nvSpPr>
          <p:cNvPr name="AutoShape 13" id="13"/>
          <p:cNvSpPr/>
          <p:nvPr/>
        </p:nvSpPr>
        <p:spPr>
          <a:xfrm rot="0">
            <a:off x="17107910" y="3451480"/>
            <a:ext cx="9525" cy="2740991"/>
          </a:xfrm>
          <a:prstGeom prst="rect">
            <a:avLst/>
          </a:prstGeom>
          <a:solidFill>
            <a:srgbClr val="343434"/>
          </a:solidFill>
        </p:spPr>
      </p:sp>
      <p:sp>
        <p:nvSpPr>
          <p:cNvPr name="Freeform 14" id="14"/>
          <p:cNvSpPr/>
          <p:nvPr/>
        </p:nvSpPr>
        <p:spPr>
          <a:xfrm flipH="false" flipV="false" rot="0">
            <a:off x="2569697" y="6496884"/>
            <a:ext cx="4348920" cy="1562051"/>
          </a:xfrm>
          <a:custGeom>
            <a:avLst/>
            <a:gdLst/>
            <a:ahLst/>
            <a:cxnLst/>
            <a:rect r="r" b="b" t="t" l="l"/>
            <a:pathLst>
              <a:path h="1562051" w="4348920">
                <a:moveTo>
                  <a:pt x="0" y="0"/>
                </a:moveTo>
                <a:lnTo>
                  <a:pt x="4348921" y="0"/>
                </a:lnTo>
                <a:lnTo>
                  <a:pt x="4348921" y="1562051"/>
                </a:lnTo>
                <a:lnTo>
                  <a:pt x="0" y="1562051"/>
                </a:lnTo>
                <a:lnTo>
                  <a:pt x="0" y="0"/>
                </a:lnTo>
                <a:close/>
              </a:path>
            </a:pathLst>
          </a:custGeom>
          <a:blipFill>
            <a:blip r:embed="rId6"/>
            <a:stretch>
              <a:fillRect l="0" t="-1630" r="0" b="-1630"/>
            </a:stretch>
          </a:blipFill>
        </p:spPr>
      </p:sp>
      <p:sp>
        <p:nvSpPr>
          <p:cNvPr name="Freeform 15" id="15"/>
          <p:cNvSpPr/>
          <p:nvPr/>
        </p:nvSpPr>
        <p:spPr>
          <a:xfrm flipH="false" flipV="false" rot="0">
            <a:off x="667747" y="2830557"/>
            <a:ext cx="8190882" cy="3248550"/>
          </a:xfrm>
          <a:custGeom>
            <a:avLst/>
            <a:gdLst/>
            <a:ahLst/>
            <a:cxnLst/>
            <a:rect r="r" b="b" t="t" l="l"/>
            <a:pathLst>
              <a:path h="3248550" w="8190882">
                <a:moveTo>
                  <a:pt x="0" y="0"/>
                </a:moveTo>
                <a:lnTo>
                  <a:pt x="8190882" y="0"/>
                </a:lnTo>
                <a:lnTo>
                  <a:pt x="8190882" y="3248550"/>
                </a:lnTo>
                <a:lnTo>
                  <a:pt x="0" y="3248550"/>
                </a:lnTo>
                <a:lnTo>
                  <a:pt x="0" y="0"/>
                </a:lnTo>
                <a:close/>
              </a:path>
            </a:pathLst>
          </a:custGeom>
          <a:blipFill>
            <a:blip r:embed="rId7"/>
            <a:stretch>
              <a:fillRect l="-5024" t="-13603" r="-5338" b="-11877"/>
            </a:stretch>
          </a:blipFill>
        </p:spPr>
      </p:sp>
      <p:sp>
        <p:nvSpPr>
          <p:cNvPr name="TextBox 16" id="16"/>
          <p:cNvSpPr txBox="true"/>
          <p:nvPr/>
        </p:nvSpPr>
        <p:spPr>
          <a:xfrm rot="0">
            <a:off x="6777568" y="728718"/>
            <a:ext cx="4911004"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Demographic Insight</a:t>
            </a:r>
          </a:p>
        </p:txBody>
      </p:sp>
      <p:sp>
        <p:nvSpPr>
          <p:cNvPr name="TextBox 17" id="17"/>
          <p:cNvSpPr txBox="true"/>
          <p:nvPr/>
        </p:nvSpPr>
        <p:spPr>
          <a:xfrm rot="0">
            <a:off x="344315" y="2249532"/>
            <a:ext cx="8799685"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Who prefers energy drinks more? (male/female/non-binary?)</a:t>
            </a:r>
          </a:p>
        </p:txBody>
      </p:sp>
      <p:sp>
        <p:nvSpPr>
          <p:cNvPr name="TextBox 18" id="18"/>
          <p:cNvSpPr txBox="true"/>
          <p:nvPr/>
        </p:nvSpPr>
        <p:spPr>
          <a:xfrm rot="0">
            <a:off x="575597" y="8493668"/>
            <a:ext cx="8657472" cy="105387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Energy drinks are primarily favored by the male population, constituting approximately 60% of its enthusiasts, while females and the non-binary population follow suit in their level of interest.</a:t>
            </a:r>
          </a:p>
        </p:txBody>
      </p:sp>
      <p:sp>
        <p:nvSpPr>
          <p:cNvPr name="TextBox 19" id="19"/>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20" id="20"/>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913378" y="340923"/>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rot="0">
            <a:off x="980060" y="3451480"/>
            <a:ext cx="9525" cy="2740991"/>
          </a:xfrm>
          <a:prstGeom prst="rect">
            <a:avLst/>
          </a:prstGeom>
          <a:solidFill>
            <a:srgbClr val="343434"/>
          </a:solidFill>
        </p:spPr>
      </p:sp>
      <p:sp>
        <p:nvSpPr>
          <p:cNvPr name="Freeform 4" id="4"/>
          <p:cNvSpPr/>
          <p:nvPr/>
        </p:nvSpPr>
        <p:spPr>
          <a:xfrm flipH="false" flipV="false" rot="-5400000">
            <a:off x="1246603" y="2077666"/>
            <a:ext cx="8229600" cy="7127285"/>
          </a:xfrm>
          <a:custGeom>
            <a:avLst/>
            <a:gdLst/>
            <a:ahLst/>
            <a:cxnLst/>
            <a:rect r="r" b="b" t="t" l="l"/>
            <a:pathLst>
              <a:path h="7127285" w="8229600">
                <a:moveTo>
                  <a:pt x="0" y="0"/>
                </a:moveTo>
                <a:lnTo>
                  <a:pt x="8229600" y="0"/>
                </a:lnTo>
                <a:lnTo>
                  <a:pt x="8229600" y="7127285"/>
                </a:lnTo>
                <a:lnTo>
                  <a:pt x="0" y="7127285"/>
                </a:lnTo>
                <a:lnTo>
                  <a:pt x="0" y="0"/>
                </a:lnTo>
                <a:close/>
              </a:path>
            </a:pathLst>
          </a:custGeom>
          <a:blipFill>
            <a:blip r:embed="rId5"/>
            <a:stretch>
              <a:fillRect l="0" t="-2636" r="-114837" b="0"/>
            </a:stretch>
          </a:blipFill>
        </p:spPr>
      </p:sp>
      <p:grpSp>
        <p:nvGrpSpPr>
          <p:cNvPr name="Group 5" id="5"/>
          <p:cNvGrpSpPr/>
          <p:nvPr/>
        </p:nvGrpSpPr>
        <p:grpSpPr>
          <a:xfrm rot="0">
            <a:off x="2255817" y="2309213"/>
            <a:ext cx="6189513" cy="6624369"/>
            <a:chOff x="0" y="0"/>
            <a:chExt cx="8252685" cy="8832492"/>
          </a:xfrm>
        </p:grpSpPr>
        <p:sp>
          <p:nvSpPr>
            <p:cNvPr name="TextBox 6" id="6"/>
            <p:cNvSpPr txBox="true"/>
            <p:nvPr/>
          </p:nvSpPr>
          <p:spPr>
            <a:xfrm rot="0">
              <a:off x="1360590" y="8413440"/>
              <a:ext cx="883758"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15-18</a:t>
              </a:r>
            </a:p>
          </p:txBody>
        </p:sp>
        <p:sp>
          <p:nvSpPr>
            <p:cNvPr name="TextBox 7" id="7"/>
            <p:cNvSpPr txBox="true"/>
            <p:nvPr/>
          </p:nvSpPr>
          <p:spPr>
            <a:xfrm rot="0">
              <a:off x="2793972" y="8413440"/>
              <a:ext cx="883758"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19-30</a:t>
              </a:r>
            </a:p>
          </p:txBody>
        </p:sp>
        <p:sp>
          <p:nvSpPr>
            <p:cNvPr name="TextBox 8" id="8"/>
            <p:cNvSpPr txBox="true"/>
            <p:nvPr/>
          </p:nvSpPr>
          <p:spPr>
            <a:xfrm rot="0">
              <a:off x="4227353" y="8413440"/>
              <a:ext cx="883758"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31-45</a:t>
              </a:r>
            </a:p>
          </p:txBody>
        </p:sp>
        <p:sp>
          <p:nvSpPr>
            <p:cNvPr name="TextBox 9" id="9"/>
            <p:cNvSpPr txBox="true"/>
            <p:nvPr/>
          </p:nvSpPr>
          <p:spPr>
            <a:xfrm rot="0">
              <a:off x="5660734" y="8413440"/>
              <a:ext cx="883758"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45-65</a:t>
              </a:r>
            </a:p>
          </p:txBody>
        </p:sp>
        <p:sp>
          <p:nvSpPr>
            <p:cNvPr name="TextBox 10" id="10"/>
            <p:cNvSpPr txBox="true"/>
            <p:nvPr/>
          </p:nvSpPr>
          <p:spPr>
            <a:xfrm rot="0">
              <a:off x="7250540" y="8413440"/>
              <a:ext cx="570907"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65+</a:t>
              </a:r>
            </a:p>
          </p:txBody>
        </p:sp>
        <p:grpSp>
          <p:nvGrpSpPr>
            <p:cNvPr name="Group 11" id="11"/>
            <p:cNvGrpSpPr>
              <a:grpSpLocks noChangeAspect="true"/>
            </p:cNvGrpSpPr>
            <p:nvPr/>
          </p:nvGrpSpPr>
          <p:grpSpPr>
            <a:xfrm rot="0">
              <a:off x="1085779" y="190476"/>
              <a:ext cx="7166905" cy="8099954"/>
              <a:chOff x="0" y="0"/>
              <a:chExt cx="9603162" cy="10853383"/>
            </a:xfrm>
          </p:grpSpPr>
          <p:sp>
            <p:nvSpPr>
              <p:cNvPr name="Freeform 12" id="12"/>
              <p:cNvSpPr/>
              <p:nvPr/>
            </p:nvSpPr>
            <p:spPr>
              <a:xfrm flipH="false" flipV="false" rot="0">
                <a:off x="0" y="-6350"/>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13" id="13"/>
              <p:cNvSpPr/>
              <p:nvPr/>
            </p:nvSpPr>
            <p:spPr>
              <a:xfrm flipH="false" flipV="false" rot="0">
                <a:off x="0" y="3611444"/>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14" id="14"/>
              <p:cNvSpPr/>
              <p:nvPr/>
            </p:nvSpPr>
            <p:spPr>
              <a:xfrm flipH="false" flipV="false" rot="0">
                <a:off x="0" y="7229239"/>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15" id="15"/>
              <p:cNvSpPr/>
              <p:nvPr/>
            </p:nvSpPr>
            <p:spPr>
              <a:xfrm flipH="false" flipV="false" rot="0">
                <a:off x="0" y="10847033"/>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60000"/>
                </a:srgbClr>
              </a:solidFill>
            </p:spPr>
          </p:sp>
        </p:grpSp>
        <p:sp>
          <p:nvSpPr>
            <p:cNvPr name="TextBox 16" id="16"/>
            <p:cNvSpPr txBox="true"/>
            <p:nvPr/>
          </p:nvSpPr>
          <p:spPr>
            <a:xfrm rot="0">
              <a:off x="0" y="-38100"/>
              <a:ext cx="924670" cy="419053"/>
            </a:xfrm>
            <a:prstGeom prst="rect">
              <a:avLst/>
            </a:prstGeom>
          </p:spPr>
          <p:txBody>
            <a:bodyPr anchor="t" rtlCol="false" tIns="0" lIns="0" bIns="0" rIns="0">
              <a:spAutoFit/>
            </a:bodyPr>
            <a:lstStyle/>
            <a:p>
              <a:pPr algn="r">
                <a:lnSpc>
                  <a:spcPts val="2664"/>
                </a:lnSpc>
              </a:pPr>
              <a:r>
                <a:rPr lang="en-US" sz="1902">
                  <a:solidFill>
                    <a:srgbClr val="343434"/>
                  </a:solidFill>
                  <a:latin typeface="HK Grotesk Bold"/>
                </a:rPr>
                <a:t>6,000 </a:t>
              </a:r>
            </a:p>
          </p:txBody>
        </p:sp>
        <p:sp>
          <p:nvSpPr>
            <p:cNvPr name="TextBox 17" id="17"/>
            <p:cNvSpPr txBox="true"/>
            <p:nvPr/>
          </p:nvSpPr>
          <p:spPr>
            <a:xfrm rot="0">
              <a:off x="0" y="2661885"/>
              <a:ext cx="924670" cy="419053"/>
            </a:xfrm>
            <a:prstGeom prst="rect">
              <a:avLst/>
            </a:prstGeom>
          </p:spPr>
          <p:txBody>
            <a:bodyPr anchor="t" rtlCol="false" tIns="0" lIns="0" bIns="0" rIns="0">
              <a:spAutoFit/>
            </a:bodyPr>
            <a:lstStyle/>
            <a:p>
              <a:pPr algn="r">
                <a:lnSpc>
                  <a:spcPts val="2664"/>
                </a:lnSpc>
              </a:pPr>
              <a:r>
                <a:rPr lang="en-US" sz="1902">
                  <a:solidFill>
                    <a:srgbClr val="343434"/>
                  </a:solidFill>
                  <a:latin typeface="HK Grotesk Bold"/>
                </a:rPr>
                <a:t>4,000 </a:t>
              </a:r>
            </a:p>
          </p:txBody>
        </p:sp>
        <p:sp>
          <p:nvSpPr>
            <p:cNvPr name="TextBox 18" id="18"/>
            <p:cNvSpPr txBox="true"/>
            <p:nvPr/>
          </p:nvSpPr>
          <p:spPr>
            <a:xfrm rot="0">
              <a:off x="0" y="5361869"/>
              <a:ext cx="924670" cy="419053"/>
            </a:xfrm>
            <a:prstGeom prst="rect">
              <a:avLst/>
            </a:prstGeom>
          </p:spPr>
          <p:txBody>
            <a:bodyPr anchor="t" rtlCol="false" tIns="0" lIns="0" bIns="0" rIns="0">
              <a:spAutoFit/>
            </a:bodyPr>
            <a:lstStyle/>
            <a:p>
              <a:pPr algn="r">
                <a:lnSpc>
                  <a:spcPts val="2664"/>
                </a:lnSpc>
              </a:pPr>
              <a:r>
                <a:rPr lang="en-US" sz="1902">
                  <a:solidFill>
                    <a:srgbClr val="343434"/>
                  </a:solidFill>
                  <a:latin typeface="HK Grotesk Bold"/>
                </a:rPr>
                <a:t>2,000 </a:t>
              </a:r>
            </a:p>
          </p:txBody>
        </p:sp>
        <p:sp>
          <p:nvSpPr>
            <p:cNvPr name="TextBox 19" id="19"/>
            <p:cNvSpPr txBox="true"/>
            <p:nvPr/>
          </p:nvSpPr>
          <p:spPr>
            <a:xfrm rot="0">
              <a:off x="660135" y="8061854"/>
              <a:ext cx="264535" cy="419053"/>
            </a:xfrm>
            <a:prstGeom prst="rect">
              <a:avLst/>
            </a:prstGeom>
          </p:spPr>
          <p:txBody>
            <a:bodyPr anchor="t" rtlCol="false" tIns="0" lIns="0" bIns="0" rIns="0">
              <a:spAutoFit/>
            </a:bodyPr>
            <a:lstStyle/>
            <a:p>
              <a:pPr algn="r">
                <a:lnSpc>
                  <a:spcPts val="2664"/>
                </a:lnSpc>
              </a:pPr>
              <a:r>
                <a:rPr lang="en-US" sz="1902">
                  <a:solidFill>
                    <a:srgbClr val="343434"/>
                  </a:solidFill>
                  <a:latin typeface="HK Grotesk Bold"/>
                </a:rPr>
                <a:t>0 </a:t>
              </a:r>
            </a:p>
          </p:txBody>
        </p:sp>
        <p:grpSp>
          <p:nvGrpSpPr>
            <p:cNvPr name="Group 20" id="20"/>
            <p:cNvGrpSpPr>
              <a:grpSpLocks noChangeAspect="true"/>
            </p:cNvGrpSpPr>
            <p:nvPr/>
          </p:nvGrpSpPr>
          <p:grpSpPr>
            <a:xfrm rot="0">
              <a:off x="1698211" y="734214"/>
              <a:ext cx="5942043" cy="7403977"/>
              <a:chOff x="820616" y="728571"/>
              <a:chExt cx="7961930" cy="9920822"/>
            </a:xfrm>
          </p:grpSpPr>
          <p:sp>
            <p:nvSpPr>
              <p:cNvPr name="Freeform 21" id="21"/>
              <p:cNvSpPr/>
              <p:nvPr/>
            </p:nvSpPr>
            <p:spPr>
              <a:xfrm flipH="false" flipV="false" rot="0">
                <a:off x="820616" y="815200"/>
                <a:ext cx="2129488" cy="7485621"/>
              </a:xfrm>
              <a:custGeom>
                <a:avLst/>
                <a:gdLst/>
                <a:ahLst/>
                <a:cxnLst/>
                <a:rect r="r" b="b" t="t" l="l"/>
                <a:pathLst>
                  <a:path h="7485621" w="2129488">
                    <a:moveTo>
                      <a:pt x="279400" y="7346544"/>
                    </a:moveTo>
                    <a:cubicBezTo>
                      <a:pt x="279056" y="7269634"/>
                      <a:pt x="216611" y="7207468"/>
                      <a:pt x="139700" y="7207468"/>
                    </a:cubicBezTo>
                    <a:cubicBezTo>
                      <a:pt x="62789" y="7207468"/>
                      <a:pt x="344" y="7269634"/>
                      <a:pt x="0" y="7346544"/>
                    </a:cubicBezTo>
                    <a:cubicBezTo>
                      <a:pt x="344" y="7423454"/>
                      <a:pt x="62789" y="7485621"/>
                      <a:pt x="139700" y="7485621"/>
                    </a:cubicBezTo>
                    <a:cubicBezTo>
                      <a:pt x="216611" y="7485621"/>
                      <a:pt x="279056" y="7423454"/>
                      <a:pt x="279400" y="7346544"/>
                    </a:cubicBezTo>
                    <a:close/>
                    <a:moveTo>
                      <a:pt x="89627" y="7337984"/>
                    </a:moveTo>
                    <a:cubicBezTo>
                      <a:pt x="78258" y="7404481"/>
                      <a:pt x="178405" y="7421603"/>
                      <a:pt x="189774" y="7355105"/>
                    </a:cubicBezTo>
                    <a:cubicBezTo>
                      <a:pt x="189774" y="7355105"/>
                      <a:pt x="190053" y="7353469"/>
                      <a:pt x="190604" y="7350247"/>
                    </a:cubicBezTo>
                    <a:cubicBezTo>
                      <a:pt x="208430" y="7246123"/>
                      <a:pt x="511305" y="5484073"/>
                      <a:pt x="894240" y="3719293"/>
                    </a:cubicBezTo>
                    <a:cubicBezTo>
                      <a:pt x="1044146" y="3028442"/>
                      <a:pt x="1206317" y="2337169"/>
                      <a:pt x="1368464" y="1744921"/>
                    </a:cubicBezTo>
                    <a:cubicBezTo>
                      <a:pt x="1584914" y="954325"/>
                      <a:pt x="1798071" y="340011"/>
                      <a:pt x="1984463" y="150635"/>
                    </a:cubicBezTo>
                    <a:cubicBezTo>
                      <a:pt x="2006645" y="128098"/>
                      <a:pt x="2027690" y="112166"/>
                      <a:pt x="2048842" y="106054"/>
                    </a:cubicBezTo>
                    <a:cubicBezTo>
                      <a:pt x="2053293" y="104768"/>
                      <a:pt x="2057696" y="103990"/>
                      <a:pt x="2062065" y="103841"/>
                    </a:cubicBezTo>
                    <a:cubicBezTo>
                      <a:pt x="2129488" y="101541"/>
                      <a:pt x="2126024" y="0"/>
                      <a:pt x="2058601" y="2300"/>
                    </a:cubicBezTo>
                    <a:cubicBezTo>
                      <a:pt x="2046077" y="2727"/>
                      <a:pt x="2033417" y="4755"/>
                      <a:pt x="2020639" y="8447"/>
                    </a:cubicBezTo>
                    <a:cubicBezTo>
                      <a:pt x="1985800" y="18513"/>
                      <a:pt x="1949111" y="41714"/>
                      <a:pt x="1912053" y="79366"/>
                    </a:cubicBezTo>
                    <a:cubicBezTo>
                      <a:pt x="1720222" y="274268"/>
                      <a:pt x="1493768" y="902483"/>
                      <a:pt x="1270470" y="1718092"/>
                    </a:cubicBezTo>
                    <a:cubicBezTo>
                      <a:pt x="1107889" y="2311927"/>
                      <a:pt x="945258" y="3005046"/>
                      <a:pt x="794951" y="3697748"/>
                    </a:cubicBezTo>
                    <a:cubicBezTo>
                      <a:pt x="411551" y="5464667"/>
                      <a:pt x="108309" y="7228852"/>
                      <a:pt x="90459" y="7333113"/>
                    </a:cubicBezTo>
                    <a:cubicBezTo>
                      <a:pt x="89906" y="7336347"/>
                      <a:pt x="89627" y="7337984"/>
                      <a:pt x="89627" y="7337984"/>
                    </a:cubicBezTo>
                  </a:path>
                </a:pathLst>
              </a:custGeom>
              <a:solidFill>
                <a:srgbClr val="264653"/>
              </a:solidFill>
            </p:spPr>
          </p:sp>
          <p:sp>
            <p:nvSpPr>
              <p:cNvPr name="Freeform 22" id="22"/>
              <p:cNvSpPr/>
              <p:nvPr/>
            </p:nvSpPr>
            <p:spPr>
              <a:xfrm flipH="false" flipV="false" rot="0">
                <a:off x="2741249" y="729194"/>
                <a:ext cx="2133903" cy="5908412"/>
              </a:xfrm>
              <a:custGeom>
                <a:avLst/>
                <a:gdLst/>
                <a:ahLst/>
                <a:cxnLst/>
                <a:rect r="r" b="b" t="t" l="l"/>
                <a:pathLst>
                  <a:path h="5908412" w="2133903">
                    <a:moveTo>
                      <a:pt x="279400" y="139077"/>
                    </a:moveTo>
                    <a:cubicBezTo>
                      <a:pt x="279056" y="62166"/>
                      <a:pt x="216611" y="0"/>
                      <a:pt x="139700" y="0"/>
                    </a:cubicBezTo>
                    <a:cubicBezTo>
                      <a:pt x="62789" y="0"/>
                      <a:pt x="344" y="62166"/>
                      <a:pt x="0" y="139077"/>
                    </a:cubicBezTo>
                    <a:cubicBezTo>
                      <a:pt x="344" y="215987"/>
                      <a:pt x="62789" y="278153"/>
                      <a:pt x="139700" y="278153"/>
                    </a:cubicBezTo>
                    <a:cubicBezTo>
                      <a:pt x="216611" y="278153"/>
                      <a:pt x="279056" y="215987"/>
                      <a:pt x="279400" y="139077"/>
                    </a:cubicBezTo>
                    <a:close/>
                    <a:moveTo>
                      <a:pt x="137968" y="88306"/>
                    </a:moveTo>
                    <a:cubicBezTo>
                      <a:pt x="70545" y="90606"/>
                      <a:pt x="74008" y="192147"/>
                      <a:pt x="141432" y="189847"/>
                    </a:cubicBezTo>
                    <a:cubicBezTo>
                      <a:pt x="159184" y="189242"/>
                      <a:pt x="176768" y="194261"/>
                      <a:pt x="194410" y="203523"/>
                    </a:cubicBezTo>
                    <a:cubicBezTo>
                      <a:pt x="224016" y="219066"/>
                      <a:pt x="253116" y="245739"/>
                      <a:pt x="282631" y="281330"/>
                    </a:cubicBezTo>
                    <a:cubicBezTo>
                      <a:pt x="601843" y="666261"/>
                      <a:pt x="917875" y="2011001"/>
                      <a:pt x="1257509" y="3349685"/>
                    </a:cubicBezTo>
                    <a:cubicBezTo>
                      <a:pt x="1497111" y="4294086"/>
                      <a:pt x="1747066" y="5236517"/>
                      <a:pt x="2013786" y="5846599"/>
                    </a:cubicBezTo>
                    <a:cubicBezTo>
                      <a:pt x="2040810" y="5908412"/>
                      <a:pt x="2133902" y="5867713"/>
                      <a:pt x="2106878" y="5805900"/>
                    </a:cubicBezTo>
                    <a:cubicBezTo>
                      <a:pt x="1841853" y="5199694"/>
                      <a:pt x="1594059" y="4263066"/>
                      <a:pt x="1355989" y="3324699"/>
                    </a:cubicBezTo>
                    <a:cubicBezTo>
                      <a:pt x="1011390" y="1966444"/>
                      <a:pt x="684384" y="606632"/>
                      <a:pt x="360838" y="216475"/>
                    </a:cubicBezTo>
                    <a:cubicBezTo>
                      <a:pt x="321226" y="168707"/>
                      <a:pt x="281204" y="134339"/>
                      <a:pt x="241638" y="113567"/>
                    </a:cubicBezTo>
                    <a:cubicBezTo>
                      <a:pt x="207098" y="95433"/>
                      <a:pt x="172473" y="87129"/>
                      <a:pt x="137968" y="88306"/>
                    </a:cubicBezTo>
                  </a:path>
                </a:pathLst>
              </a:custGeom>
              <a:solidFill>
                <a:srgbClr val="264653"/>
              </a:solidFill>
            </p:spPr>
          </p:sp>
          <p:sp>
            <p:nvSpPr>
              <p:cNvPr name="Freeform 23" id="23"/>
              <p:cNvSpPr/>
              <p:nvPr/>
            </p:nvSpPr>
            <p:spPr>
              <a:xfrm flipH="false" flipV="false" rot="0">
                <a:off x="4661881" y="6416366"/>
                <a:ext cx="2144782" cy="3747590"/>
              </a:xfrm>
              <a:custGeom>
                <a:avLst/>
                <a:gdLst/>
                <a:ahLst/>
                <a:cxnLst/>
                <a:rect r="r" b="b" t="t" l="l"/>
                <a:pathLst>
                  <a:path h="3747590" w="2144782">
                    <a:moveTo>
                      <a:pt x="279400" y="139077"/>
                    </a:moveTo>
                    <a:cubicBezTo>
                      <a:pt x="279057" y="62167"/>
                      <a:pt x="216612" y="0"/>
                      <a:pt x="139700" y="0"/>
                    </a:cubicBezTo>
                    <a:cubicBezTo>
                      <a:pt x="62789" y="0"/>
                      <a:pt x="344" y="62167"/>
                      <a:pt x="0" y="139077"/>
                    </a:cubicBezTo>
                    <a:cubicBezTo>
                      <a:pt x="344" y="215987"/>
                      <a:pt x="62789" y="278154"/>
                      <a:pt x="139700" y="278154"/>
                    </a:cubicBezTo>
                    <a:cubicBezTo>
                      <a:pt x="216612" y="278154"/>
                      <a:pt x="279057" y="215987"/>
                      <a:pt x="279400" y="139077"/>
                    </a:cubicBezTo>
                    <a:close/>
                    <a:moveTo>
                      <a:pt x="186246" y="118728"/>
                    </a:moveTo>
                    <a:cubicBezTo>
                      <a:pt x="159222" y="56915"/>
                      <a:pt x="66130" y="97614"/>
                      <a:pt x="93154" y="159427"/>
                    </a:cubicBezTo>
                    <a:cubicBezTo>
                      <a:pt x="192957" y="387711"/>
                      <a:pt x="291123" y="622771"/>
                      <a:pt x="389263" y="858667"/>
                    </a:cubicBezTo>
                    <a:cubicBezTo>
                      <a:pt x="400822" y="886451"/>
                      <a:pt x="412381" y="914247"/>
                      <a:pt x="423942" y="942045"/>
                    </a:cubicBezTo>
                    <a:cubicBezTo>
                      <a:pt x="891489" y="2066246"/>
                      <a:pt x="1365230" y="3190969"/>
                      <a:pt x="2009739" y="3691682"/>
                    </a:cubicBezTo>
                    <a:cubicBezTo>
                      <a:pt x="2016399" y="3696856"/>
                      <a:pt x="2023077" y="3701964"/>
                      <a:pt x="2029773" y="3707008"/>
                    </a:cubicBezTo>
                    <a:cubicBezTo>
                      <a:pt x="2083665" y="3747590"/>
                      <a:pt x="2144783" y="3666429"/>
                      <a:pt x="2090892" y="3625847"/>
                    </a:cubicBezTo>
                    <a:cubicBezTo>
                      <a:pt x="2084601" y="3621109"/>
                      <a:pt x="2078328" y="3616310"/>
                      <a:pt x="2072071" y="3611449"/>
                    </a:cubicBezTo>
                    <a:cubicBezTo>
                      <a:pt x="1437829" y="3118713"/>
                      <a:pt x="977322" y="2008051"/>
                      <a:pt x="517752" y="903029"/>
                    </a:cubicBezTo>
                    <a:cubicBezTo>
                      <a:pt x="506190" y="875228"/>
                      <a:pt x="494629" y="847429"/>
                      <a:pt x="483069" y="819641"/>
                    </a:cubicBezTo>
                    <a:cubicBezTo>
                      <a:pt x="384694" y="583180"/>
                      <a:pt x="286288" y="347558"/>
                      <a:pt x="186246" y="118728"/>
                    </a:cubicBezTo>
                  </a:path>
                </a:pathLst>
              </a:custGeom>
              <a:solidFill>
                <a:srgbClr val="264653"/>
              </a:solidFill>
            </p:spPr>
          </p:sp>
          <p:sp>
            <p:nvSpPr>
              <p:cNvPr name="Freeform 24" id="24"/>
              <p:cNvSpPr/>
              <p:nvPr/>
            </p:nvSpPr>
            <p:spPr>
              <a:xfrm flipH="false" flipV="false" rot="0">
                <a:off x="6582514" y="9943716"/>
                <a:ext cx="2200032" cy="705053"/>
              </a:xfrm>
              <a:custGeom>
                <a:avLst/>
                <a:gdLst/>
                <a:ahLst/>
                <a:cxnLst/>
                <a:rect r="r" b="b" t="t" l="l"/>
                <a:pathLst>
                  <a:path h="705053" w="2200032">
                    <a:moveTo>
                      <a:pt x="279400" y="139077"/>
                    </a:moveTo>
                    <a:cubicBezTo>
                      <a:pt x="279056" y="62167"/>
                      <a:pt x="216611" y="0"/>
                      <a:pt x="139700" y="0"/>
                    </a:cubicBezTo>
                    <a:cubicBezTo>
                      <a:pt x="62789" y="0"/>
                      <a:pt x="344" y="62167"/>
                      <a:pt x="0" y="139077"/>
                    </a:cubicBezTo>
                    <a:cubicBezTo>
                      <a:pt x="344" y="215987"/>
                      <a:pt x="62789" y="278154"/>
                      <a:pt x="139700" y="278154"/>
                    </a:cubicBezTo>
                    <a:cubicBezTo>
                      <a:pt x="216611" y="278154"/>
                      <a:pt x="279056" y="215987"/>
                      <a:pt x="279400" y="139077"/>
                    </a:cubicBezTo>
                    <a:close/>
                    <a:moveTo>
                      <a:pt x="170259" y="98497"/>
                    </a:moveTo>
                    <a:cubicBezTo>
                      <a:pt x="116368" y="57914"/>
                      <a:pt x="55250" y="139075"/>
                      <a:pt x="109140" y="179658"/>
                    </a:cubicBezTo>
                    <a:cubicBezTo>
                      <a:pt x="321919" y="339890"/>
                      <a:pt x="646242" y="442734"/>
                      <a:pt x="971258" y="507144"/>
                    </a:cubicBezTo>
                    <a:cubicBezTo>
                      <a:pt x="1510249" y="613957"/>
                      <a:pt x="2049233" y="616731"/>
                      <a:pt x="2059958" y="616776"/>
                    </a:cubicBezTo>
                    <a:cubicBezTo>
                      <a:pt x="2060082" y="616776"/>
                      <a:pt x="2060136" y="616777"/>
                      <a:pt x="2060136" y="616777"/>
                    </a:cubicBezTo>
                    <a:cubicBezTo>
                      <a:pt x="2127599" y="617036"/>
                      <a:pt x="2127990" y="515437"/>
                      <a:pt x="2060528" y="515177"/>
                    </a:cubicBezTo>
                    <a:cubicBezTo>
                      <a:pt x="2060528" y="515177"/>
                      <a:pt x="2060474" y="515177"/>
                      <a:pt x="2060367" y="515177"/>
                    </a:cubicBezTo>
                    <a:cubicBezTo>
                      <a:pt x="2049848" y="515132"/>
                      <a:pt x="1520432" y="512399"/>
                      <a:pt x="991008" y="407482"/>
                    </a:cubicBezTo>
                    <a:cubicBezTo>
                      <a:pt x="682204" y="346285"/>
                      <a:pt x="372700" y="250945"/>
                      <a:pt x="170259" y="98497"/>
                    </a:cubicBezTo>
                    <a:moveTo>
                      <a:pt x="2200032" y="565977"/>
                    </a:moveTo>
                    <a:cubicBezTo>
                      <a:pt x="2199688" y="489067"/>
                      <a:pt x="2137243" y="426900"/>
                      <a:pt x="2060332" y="426900"/>
                    </a:cubicBezTo>
                    <a:cubicBezTo>
                      <a:pt x="1983421" y="426900"/>
                      <a:pt x="1920976" y="489067"/>
                      <a:pt x="1920632" y="565977"/>
                    </a:cubicBezTo>
                    <a:cubicBezTo>
                      <a:pt x="1920976" y="642887"/>
                      <a:pt x="1983421" y="705053"/>
                      <a:pt x="2060332" y="705053"/>
                    </a:cubicBezTo>
                    <a:cubicBezTo>
                      <a:pt x="2137243" y="705053"/>
                      <a:pt x="2199688" y="642887"/>
                      <a:pt x="2200032" y="565977"/>
                    </a:cubicBezTo>
                    <a:close/>
                  </a:path>
                </a:pathLst>
              </a:custGeom>
              <a:solidFill>
                <a:srgbClr val="264653"/>
              </a:solidFill>
            </p:spPr>
          </p:sp>
        </p:grpSp>
      </p:grpSp>
      <p:sp>
        <p:nvSpPr>
          <p:cNvPr name="Freeform 25" id="25"/>
          <p:cNvSpPr/>
          <p:nvPr/>
        </p:nvSpPr>
        <p:spPr>
          <a:xfrm flipH="false" flipV="false" rot="0">
            <a:off x="11789128" y="6044766"/>
            <a:ext cx="3566546" cy="2222089"/>
          </a:xfrm>
          <a:custGeom>
            <a:avLst/>
            <a:gdLst/>
            <a:ahLst/>
            <a:cxnLst/>
            <a:rect r="r" b="b" t="t" l="l"/>
            <a:pathLst>
              <a:path h="2222089" w="3566546">
                <a:moveTo>
                  <a:pt x="0" y="0"/>
                </a:moveTo>
                <a:lnTo>
                  <a:pt x="3566546" y="0"/>
                </a:lnTo>
                <a:lnTo>
                  <a:pt x="3566546" y="2222089"/>
                </a:lnTo>
                <a:lnTo>
                  <a:pt x="0" y="2222089"/>
                </a:lnTo>
                <a:lnTo>
                  <a:pt x="0" y="0"/>
                </a:lnTo>
                <a:close/>
              </a:path>
            </a:pathLst>
          </a:custGeom>
          <a:blipFill>
            <a:blip r:embed="rId6"/>
            <a:stretch>
              <a:fillRect l="0" t="0" r="0" b="0"/>
            </a:stretch>
          </a:blipFill>
        </p:spPr>
      </p:sp>
      <p:sp>
        <p:nvSpPr>
          <p:cNvPr name="Freeform 26" id="26"/>
          <p:cNvSpPr/>
          <p:nvPr/>
        </p:nvSpPr>
        <p:spPr>
          <a:xfrm flipH="false" flipV="false" rot="0">
            <a:off x="9410565" y="2309213"/>
            <a:ext cx="8323672" cy="3354856"/>
          </a:xfrm>
          <a:custGeom>
            <a:avLst/>
            <a:gdLst/>
            <a:ahLst/>
            <a:cxnLst/>
            <a:rect r="r" b="b" t="t" l="l"/>
            <a:pathLst>
              <a:path h="3354856" w="8323672">
                <a:moveTo>
                  <a:pt x="0" y="0"/>
                </a:moveTo>
                <a:lnTo>
                  <a:pt x="8323672" y="0"/>
                </a:lnTo>
                <a:lnTo>
                  <a:pt x="8323672" y="3354856"/>
                </a:lnTo>
                <a:lnTo>
                  <a:pt x="0" y="3354856"/>
                </a:lnTo>
                <a:lnTo>
                  <a:pt x="0" y="0"/>
                </a:lnTo>
                <a:close/>
              </a:path>
            </a:pathLst>
          </a:custGeom>
          <a:blipFill>
            <a:blip r:embed="rId7"/>
            <a:stretch>
              <a:fillRect l="-5545" t="-14217" r="-5545" b="-11792"/>
            </a:stretch>
          </a:blipFill>
        </p:spPr>
      </p:sp>
      <p:sp>
        <p:nvSpPr>
          <p:cNvPr name="TextBox 27" id="27"/>
          <p:cNvSpPr txBox="true"/>
          <p:nvPr/>
        </p:nvSpPr>
        <p:spPr>
          <a:xfrm rot="0">
            <a:off x="6777568" y="728718"/>
            <a:ext cx="4911004"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Demographic Insight</a:t>
            </a:r>
          </a:p>
        </p:txBody>
      </p:sp>
      <p:sp>
        <p:nvSpPr>
          <p:cNvPr name="TextBox 28" id="28"/>
          <p:cNvSpPr txBox="true"/>
          <p:nvPr/>
        </p:nvSpPr>
        <p:spPr>
          <a:xfrm rot="0">
            <a:off x="10405835" y="1727394"/>
            <a:ext cx="6853465"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Which age group prefers energy drinks more?</a:t>
            </a:r>
          </a:p>
        </p:txBody>
      </p:sp>
      <p:sp>
        <p:nvSpPr>
          <p:cNvPr name="TextBox 29" id="29"/>
          <p:cNvSpPr txBox="true"/>
          <p:nvPr/>
        </p:nvSpPr>
        <p:spPr>
          <a:xfrm rot="0">
            <a:off x="9424991" y="8501572"/>
            <a:ext cx="8657472" cy="105387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The age group of "19-45" exhibits the highest concentration of consumers for energy drinks, making it an essential target segment for effective marketing strategies.</a:t>
            </a:r>
          </a:p>
        </p:txBody>
      </p:sp>
      <p:sp>
        <p:nvSpPr>
          <p:cNvPr name="TextBox 30" id="30"/>
          <p:cNvSpPr txBox="true"/>
          <p:nvPr/>
        </p:nvSpPr>
        <p:spPr>
          <a:xfrm rot="-5400000">
            <a:off x="-123103"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31" id="31"/>
          <p:cNvSpPr txBox="true"/>
          <p:nvPr/>
        </p:nvSpPr>
        <p:spPr>
          <a:xfrm rot="-5400000">
            <a:off x="-579674"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95"/>
            <a:ext cx="6189634" cy="6095724"/>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12</a:t>
            </a:r>
          </a:p>
        </p:txBody>
      </p:sp>
      <p:sp>
        <p:nvSpPr>
          <p:cNvPr name="Freeform 3" id="3"/>
          <p:cNvSpPr/>
          <p:nvPr/>
        </p:nvSpPr>
        <p:spPr>
          <a:xfrm flipH="false" flipV="false" rot="-5400000">
            <a:off x="9505430" y="1894769"/>
            <a:ext cx="6957906" cy="6898960"/>
          </a:xfrm>
          <a:custGeom>
            <a:avLst/>
            <a:gdLst/>
            <a:ahLst/>
            <a:cxnLst/>
            <a:rect r="r" b="b" t="t" l="l"/>
            <a:pathLst>
              <a:path h="6898960" w="6957906">
                <a:moveTo>
                  <a:pt x="0" y="0"/>
                </a:moveTo>
                <a:lnTo>
                  <a:pt x="6957907" y="0"/>
                </a:lnTo>
                <a:lnTo>
                  <a:pt x="6957907" y="6898961"/>
                </a:lnTo>
                <a:lnTo>
                  <a:pt x="0" y="6898961"/>
                </a:lnTo>
                <a:lnTo>
                  <a:pt x="0" y="0"/>
                </a:lnTo>
                <a:close/>
              </a:path>
            </a:pathLst>
          </a:custGeom>
          <a:blipFill>
            <a:blip r:embed="rId3"/>
            <a:stretch>
              <a:fillRect l="-75238" t="0" r="-70724"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sp>
        <p:nvSpPr>
          <p:cNvPr name="Freeform 6" id="6"/>
          <p:cNvSpPr/>
          <p:nvPr/>
        </p:nvSpPr>
        <p:spPr>
          <a:xfrm flipH="false" flipV="false" rot="0">
            <a:off x="762567" y="2325226"/>
            <a:ext cx="8096061" cy="3778316"/>
          </a:xfrm>
          <a:custGeom>
            <a:avLst/>
            <a:gdLst/>
            <a:ahLst/>
            <a:cxnLst/>
            <a:rect r="r" b="b" t="t" l="l"/>
            <a:pathLst>
              <a:path h="3778316" w="8096061">
                <a:moveTo>
                  <a:pt x="0" y="0"/>
                </a:moveTo>
                <a:lnTo>
                  <a:pt x="8096062" y="0"/>
                </a:lnTo>
                <a:lnTo>
                  <a:pt x="8096062" y="3778316"/>
                </a:lnTo>
                <a:lnTo>
                  <a:pt x="0" y="3778316"/>
                </a:lnTo>
                <a:lnTo>
                  <a:pt x="0" y="0"/>
                </a:lnTo>
                <a:close/>
              </a:path>
            </a:pathLst>
          </a:custGeom>
          <a:blipFill>
            <a:blip r:embed="rId6"/>
            <a:stretch>
              <a:fillRect l="-4798" t="-10300" r="-4953" b="-10613"/>
            </a:stretch>
          </a:blipFill>
        </p:spPr>
      </p:sp>
      <p:sp>
        <p:nvSpPr>
          <p:cNvPr name="Freeform 7" id="7"/>
          <p:cNvSpPr/>
          <p:nvPr/>
        </p:nvSpPr>
        <p:spPr>
          <a:xfrm flipH="false" flipV="false" rot="0">
            <a:off x="2667357" y="6313092"/>
            <a:ext cx="3919207" cy="1930136"/>
          </a:xfrm>
          <a:custGeom>
            <a:avLst/>
            <a:gdLst/>
            <a:ahLst/>
            <a:cxnLst/>
            <a:rect r="r" b="b" t="t" l="l"/>
            <a:pathLst>
              <a:path h="1930136" w="3919207">
                <a:moveTo>
                  <a:pt x="0" y="0"/>
                </a:moveTo>
                <a:lnTo>
                  <a:pt x="3919207" y="0"/>
                </a:lnTo>
                <a:lnTo>
                  <a:pt x="3919207" y="1930136"/>
                </a:lnTo>
                <a:lnTo>
                  <a:pt x="0" y="1930136"/>
                </a:lnTo>
                <a:lnTo>
                  <a:pt x="0" y="0"/>
                </a:lnTo>
                <a:close/>
              </a:path>
            </a:pathLst>
          </a:custGeom>
          <a:blipFill>
            <a:blip r:embed="rId7"/>
            <a:stretch>
              <a:fillRect l="0" t="0" r="0" b="0"/>
            </a:stretch>
          </a:blipFill>
        </p:spPr>
      </p:sp>
      <p:sp>
        <p:nvSpPr>
          <p:cNvPr name="TextBox 8" id="8"/>
          <p:cNvSpPr txBox="true"/>
          <p:nvPr/>
        </p:nvSpPr>
        <p:spPr>
          <a:xfrm rot="0">
            <a:off x="6777568" y="728718"/>
            <a:ext cx="4911004"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Demographic Insight</a:t>
            </a:r>
          </a:p>
        </p:txBody>
      </p:sp>
      <p:sp>
        <p:nvSpPr>
          <p:cNvPr name="TextBox 9" id="9"/>
          <p:cNvSpPr txBox="true"/>
          <p:nvPr/>
        </p:nvSpPr>
        <p:spPr>
          <a:xfrm rot="0">
            <a:off x="575597" y="1727394"/>
            <a:ext cx="8799685"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Which type of marketing reaches the most Youth (15-30)?</a:t>
            </a:r>
          </a:p>
        </p:txBody>
      </p:sp>
      <p:sp>
        <p:nvSpPr>
          <p:cNvPr name="TextBox 10" id="10"/>
          <p:cNvSpPr txBox="true"/>
          <p:nvPr/>
        </p:nvSpPr>
        <p:spPr>
          <a:xfrm rot="0">
            <a:off x="575597" y="8707549"/>
            <a:ext cx="8657472" cy="105387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"Online advertising and TV commercials have emerged as the most popular and highly effective channels for engaging with young customers."</a:t>
            </a:r>
          </a:p>
        </p:txBody>
      </p:sp>
      <p:sp>
        <p:nvSpPr>
          <p:cNvPr name="TextBox 11" id="11"/>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2" id="12"/>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grpSp>
        <p:nvGrpSpPr>
          <p:cNvPr name="Group 13" id="13"/>
          <p:cNvGrpSpPr/>
          <p:nvPr/>
        </p:nvGrpSpPr>
        <p:grpSpPr>
          <a:xfrm rot="0">
            <a:off x="9913740" y="2445094"/>
            <a:ext cx="5994637" cy="5710818"/>
            <a:chOff x="0" y="0"/>
            <a:chExt cx="7992850" cy="7614424"/>
          </a:xfrm>
        </p:grpSpPr>
        <p:sp>
          <p:nvSpPr>
            <p:cNvPr name="TextBox 14" id="14"/>
            <p:cNvSpPr txBox="true"/>
            <p:nvPr/>
          </p:nvSpPr>
          <p:spPr>
            <a:xfrm rot="0">
              <a:off x="1873393" y="7174391"/>
              <a:ext cx="1721648" cy="440033"/>
            </a:xfrm>
            <a:prstGeom prst="rect">
              <a:avLst/>
            </a:prstGeom>
          </p:spPr>
          <p:txBody>
            <a:bodyPr anchor="t" rtlCol="false" tIns="0" lIns="0" bIns="0" rIns="0">
              <a:spAutoFit/>
            </a:bodyPr>
            <a:lstStyle/>
            <a:p>
              <a:pPr algn="ctr">
                <a:lnSpc>
                  <a:spcPts val="2828"/>
                </a:lnSpc>
              </a:pPr>
              <a:r>
                <a:rPr lang="en-US" sz="2020">
                  <a:solidFill>
                    <a:srgbClr val="343434"/>
                  </a:solidFill>
                  <a:latin typeface="HK Grotesk Bold"/>
                </a:rPr>
                <a:t>Online-Ads</a:t>
              </a:r>
            </a:p>
          </p:txBody>
        </p:sp>
        <p:sp>
          <p:nvSpPr>
            <p:cNvPr name="TextBox 15" id="15"/>
            <p:cNvSpPr txBox="true"/>
            <p:nvPr/>
          </p:nvSpPr>
          <p:spPr>
            <a:xfrm rot="0">
              <a:off x="5156853" y="7174391"/>
              <a:ext cx="2508264" cy="440033"/>
            </a:xfrm>
            <a:prstGeom prst="rect">
              <a:avLst/>
            </a:prstGeom>
          </p:spPr>
          <p:txBody>
            <a:bodyPr anchor="t" rtlCol="false" tIns="0" lIns="0" bIns="0" rIns="0">
              <a:spAutoFit/>
            </a:bodyPr>
            <a:lstStyle/>
            <a:p>
              <a:pPr algn="ctr">
                <a:lnSpc>
                  <a:spcPts val="2828"/>
                </a:lnSpc>
              </a:pPr>
              <a:r>
                <a:rPr lang="en-US" sz="2020">
                  <a:solidFill>
                    <a:srgbClr val="343434"/>
                  </a:solidFill>
                  <a:latin typeface="HK Grotesk Bold"/>
                </a:rPr>
                <a:t>TV Commercials</a:t>
              </a:r>
            </a:p>
          </p:txBody>
        </p:sp>
        <p:grpSp>
          <p:nvGrpSpPr>
            <p:cNvPr name="Group 16" id="16"/>
            <p:cNvGrpSpPr>
              <a:grpSpLocks noChangeAspect="true"/>
            </p:cNvGrpSpPr>
            <p:nvPr/>
          </p:nvGrpSpPr>
          <p:grpSpPr>
            <a:xfrm rot="0">
              <a:off x="1152352" y="200966"/>
              <a:ext cx="6840498" cy="6840498"/>
              <a:chOff x="0" y="0"/>
              <a:chExt cx="9603162" cy="9603162"/>
            </a:xfrm>
          </p:grpSpPr>
          <p:sp>
            <p:nvSpPr>
              <p:cNvPr name="Freeform 17" id="17"/>
              <p:cNvSpPr/>
              <p:nvPr/>
            </p:nvSpPr>
            <p:spPr>
              <a:xfrm flipH="false" flipV="false" rot="0">
                <a:off x="0" y="-6350"/>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18" id="18"/>
              <p:cNvSpPr/>
              <p:nvPr/>
            </p:nvSpPr>
            <p:spPr>
              <a:xfrm flipH="false" flipV="false" rot="0">
                <a:off x="0" y="2394441"/>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19" id="19"/>
              <p:cNvSpPr/>
              <p:nvPr/>
            </p:nvSpPr>
            <p:spPr>
              <a:xfrm flipH="false" flipV="false" rot="0">
                <a:off x="0" y="4795231"/>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20" id="20"/>
              <p:cNvSpPr/>
              <p:nvPr/>
            </p:nvSpPr>
            <p:spPr>
              <a:xfrm flipH="false" flipV="false" rot="0">
                <a:off x="0" y="7196022"/>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21" id="21"/>
              <p:cNvSpPr/>
              <p:nvPr/>
            </p:nvSpPr>
            <p:spPr>
              <a:xfrm flipH="false" flipV="false" rot="0">
                <a:off x="0" y="9596813"/>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60000"/>
                </a:srgbClr>
              </a:solidFill>
            </p:spPr>
          </p:sp>
        </p:grpSp>
        <p:sp>
          <p:nvSpPr>
            <p:cNvPr name="TextBox 22" id="22"/>
            <p:cNvSpPr txBox="true"/>
            <p:nvPr/>
          </p:nvSpPr>
          <p:spPr>
            <a:xfrm rot="0">
              <a:off x="0" y="-38100"/>
              <a:ext cx="981325" cy="440033"/>
            </a:xfrm>
            <a:prstGeom prst="rect">
              <a:avLst/>
            </a:prstGeom>
          </p:spPr>
          <p:txBody>
            <a:bodyPr anchor="t" rtlCol="false" tIns="0" lIns="0" bIns="0" rIns="0">
              <a:spAutoFit/>
            </a:bodyPr>
            <a:lstStyle/>
            <a:p>
              <a:pPr algn="r">
                <a:lnSpc>
                  <a:spcPts val="2828"/>
                </a:lnSpc>
              </a:pPr>
              <a:r>
                <a:rPr lang="en-US" sz="2020">
                  <a:solidFill>
                    <a:srgbClr val="343434"/>
                  </a:solidFill>
                  <a:latin typeface="HK Grotesk Bold"/>
                </a:rPr>
                <a:t>4,000 </a:t>
              </a:r>
            </a:p>
          </p:txBody>
        </p:sp>
        <p:sp>
          <p:nvSpPr>
            <p:cNvPr name="TextBox 23" id="23"/>
            <p:cNvSpPr txBox="true"/>
            <p:nvPr/>
          </p:nvSpPr>
          <p:spPr>
            <a:xfrm rot="0">
              <a:off x="0" y="1672024"/>
              <a:ext cx="981325" cy="440033"/>
            </a:xfrm>
            <a:prstGeom prst="rect">
              <a:avLst/>
            </a:prstGeom>
          </p:spPr>
          <p:txBody>
            <a:bodyPr anchor="t" rtlCol="false" tIns="0" lIns="0" bIns="0" rIns="0">
              <a:spAutoFit/>
            </a:bodyPr>
            <a:lstStyle/>
            <a:p>
              <a:pPr algn="r">
                <a:lnSpc>
                  <a:spcPts val="2828"/>
                </a:lnSpc>
              </a:pPr>
              <a:r>
                <a:rPr lang="en-US" sz="2020">
                  <a:solidFill>
                    <a:srgbClr val="343434"/>
                  </a:solidFill>
                  <a:latin typeface="HK Grotesk Bold"/>
                </a:rPr>
                <a:t>3,000 </a:t>
              </a:r>
            </a:p>
          </p:txBody>
        </p:sp>
        <p:sp>
          <p:nvSpPr>
            <p:cNvPr name="TextBox 24" id="24"/>
            <p:cNvSpPr txBox="true"/>
            <p:nvPr/>
          </p:nvSpPr>
          <p:spPr>
            <a:xfrm rot="0">
              <a:off x="0" y="3382149"/>
              <a:ext cx="981325" cy="440033"/>
            </a:xfrm>
            <a:prstGeom prst="rect">
              <a:avLst/>
            </a:prstGeom>
          </p:spPr>
          <p:txBody>
            <a:bodyPr anchor="t" rtlCol="false" tIns="0" lIns="0" bIns="0" rIns="0">
              <a:spAutoFit/>
            </a:bodyPr>
            <a:lstStyle/>
            <a:p>
              <a:pPr algn="r">
                <a:lnSpc>
                  <a:spcPts val="2828"/>
                </a:lnSpc>
              </a:pPr>
              <a:r>
                <a:rPr lang="en-US" sz="2020">
                  <a:solidFill>
                    <a:srgbClr val="343434"/>
                  </a:solidFill>
                  <a:latin typeface="HK Grotesk Bold"/>
                </a:rPr>
                <a:t>2,000 </a:t>
              </a:r>
            </a:p>
          </p:txBody>
        </p:sp>
        <p:sp>
          <p:nvSpPr>
            <p:cNvPr name="TextBox 25" id="25"/>
            <p:cNvSpPr txBox="true"/>
            <p:nvPr/>
          </p:nvSpPr>
          <p:spPr>
            <a:xfrm rot="0">
              <a:off x="0" y="5092273"/>
              <a:ext cx="981325" cy="440033"/>
            </a:xfrm>
            <a:prstGeom prst="rect">
              <a:avLst/>
            </a:prstGeom>
          </p:spPr>
          <p:txBody>
            <a:bodyPr anchor="t" rtlCol="false" tIns="0" lIns="0" bIns="0" rIns="0">
              <a:spAutoFit/>
            </a:bodyPr>
            <a:lstStyle/>
            <a:p>
              <a:pPr algn="r">
                <a:lnSpc>
                  <a:spcPts val="2828"/>
                </a:lnSpc>
              </a:pPr>
              <a:r>
                <a:rPr lang="en-US" sz="2020">
                  <a:solidFill>
                    <a:srgbClr val="343434"/>
                  </a:solidFill>
                  <a:latin typeface="HK Grotesk Bold"/>
                </a:rPr>
                <a:t>1,000 </a:t>
              </a:r>
            </a:p>
          </p:txBody>
        </p:sp>
        <p:sp>
          <p:nvSpPr>
            <p:cNvPr name="TextBox 26" id="26"/>
            <p:cNvSpPr txBox="true"/>
            <p:nvPr/>
          </p:nvSpPr>
          <p:spPr>
            <a:xfrm rot="0">
              <a:off x="700745" y="6802398"/>
              <a:ext cx="280581" cy="440033"/>
            </a:xfrm>
            <a:prstGeom prst="rect">
              <a:avLst/>
            </a:prstGeom>
          </p:spPr>
          <p:txBody>
            <a:bodyPr anchor="t" rtlCol="false" tIns="0" lIns="0" bIns="0" rIns="0">
              <a:spAutoFit/>
            </a:bodyPr>
            <a:lstStyle/>
            <a:p>
              <a:pPr algn="r">
                <a:lnSpc>
                  <a:spcPts val="2828"/>
                </a:lnSpc>
              </a:pPr>
              <a:r>
                <a:rPr lang="en-US" sz="2020">
                  <a:solidFill>
                    <a:srgbClr val="343434"/>
                  </a:solidFill>
                  <a:latin typeface="HK Grotesk Bold"/>
                </a:rPr>
                <a:t>0 </a:t>
              </a:r>
            </a:p>
          </p:txBody>
        </p:sp>
        <p:grpSp>
          <p:nvGrpSpPr>
            <p:cNvPr name="Group 27" id="27"/>
            <p:cNvGrpSpPr>
              <a:grpSpLocks noChangeAspect="true"/>
            </p:cNvGrpSpPr>
            <p:nvPr/>
          </p:nvGrpSpPr>
          <p:grpSpPr>
            <a:xfrm rot="0">
              <a:off x="1152352" y="1268691"/>
              <a:ext cx="6840498" cy="5772773"/>
              <a:chOff x="0" y="1498946"/>
              <a:chExt cx="9603162" cy="8104217"/>
            </a:xfrm>
          </p:grpSpPr>
          <p:sp>
            <p:nvSpPr>
              <p:cNvPr name="Freeform 28" id="28"/>
              <p:cNvSpPr/>
              <p:nvPr/>
            </p:nvSpPr>
            <p:spPr>
              <a:xfrm flipH="false" flipV="false" rot="0">
                <a:off x="0" y="1498946"/>
                <a:ext cx="4441463" cy="8104217"/>
              </a:xfrm>
              <a:custGeom>
                <a:avLst/>
                <a:gdLst/>
                <a:ahLst/>
                <a:cxnLst/>
                <a:rect r="r" b="b" t="t" l="l"/>
                <a:pathLst>
                  <a:path h="8104217" w="4441463">
                    <a:moveTo>
                      <a:pt x="0" y="8104217"/>
                    </a:moveTo>
                    <a:lnTo>
                      <a:pt x="0" y="355317"/>
                    </a:lnTo>
                    <a:cubicBezTo>
                      <a:pt x="0" y="261081"/>
                      <a:pt x="37435" y="170705"/>
                      <a:pt x="104070" y="104070"/>
                    </a:cubicBezTo>
                    <a:cubicBezTo>
                      <a:pt x="170705" y="37435"/>
                      <a:pt x="261081" y="0"/>
                      <a:pt x="355317" y="0"/>
                    </a:cubicBezTo>
                    <a:lnTo>
                      <a:pt x="4086146" y="0"/>
                    </a:lnTo>
                    <a:cubicBezTo>
                      <a:pt x="4180382" y="0"/>
                      <a:pt x="4270758" y="37435"/>
                      <a:pt x="4337393" y="104070"/>
                    </a:cubicBezTo>
                    <a:cubicBezTo>
                      <a:pt x="4404028" y="170705"/>
                      <a:pt x="4441463" y="261081"/>
                      <a:pt x="4441463" y="355317"/>
                    </a:cubicBezTo>
                    <a:lnTo>
                      <a:pt x="4441463" y="8104217"/>
                    </a:lnTo>
                    <a:close/>
                  </a:path>
                </a:pathLst>
              </a:custGeom>
              <a:solidFill>
                <a:srgbClr val="264653"/>
              </a:solidFill>
            </p:spPr>
          </p:sp>
          <p:sp>
            <p:nvSpPr>
              <p:cNvPr name="Freeform 29" id="29"/>
              <p:cNvSpPr/>
              <p:nvPr/>
            </p:nvSpPr>
            <p:spPr>
              <a:xfrm flipH="false" flipV="false" rot="0">
                <a:off x="5161700" y="5311401"/>
                <a:ext cx="4441463" cy="4291761"/>
              </a:xfrm>
              <a:custGeom>
                <a:avLst/>
                <a:gdLst/>
                <a:ahLst/>
                <a:cxnLst/>
                <a:rect r="r" b="b" t="t" l="l"/>
                <a:pathLst>
                  <a:path h="4291761" w="4441463">
                    <a:moveTo>
                      <a:pt x="0" y="4291762"/>
                    </a:moveTo>
                    <a:lnTo>
                      <a:pt x="0" y="355317"/>
                    </a:lnTo>
                    <a:cubicBezTo>
                      <a:pt x="0" y="159081"/>
                      <a:pt x="159081" y="0"/>
                      <a:pt x="355317" y="0"/>
                    </a:cubicBezTo>
                    <a:lnTo>
                      <a:pt x="4086146" y="0"/>
                    </a:lnTo>
                    <a:cubicBezTo>
                      <a:pt x="4282382" y="0"/>
                      <a:pt x="4441463" y="159081"/>
                      <a:pt x="4441463" y="355317"/>
                    </a:cubicBezTo>
                    <a:lnTo>
                      <a:pt x="4441463" y="4291762"/>
                    </a:lnTo>
                    <a:close/>
                  </a:path>
                </a:pathLst>
              </a:custGeom>
              <a:solidFill>
                <a:srgbClr val="264653"/>
              </a:solidFill>
            </p:spPr>
          </p:sp>
        </p:gr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rot="0">
            <a:off x="833432" y="3836900"/>
            <a:ext cx="9525" cy="2740991"/>
          </a:xfrm>
          <a:prstGeom prst="rect">
            <a:avLst/>
          </a:prstGeom>
          <a:solidFill>
            <a:srgbClr val="343434"/>
          </a:solidFill>
        </p:spPr>
      </p:sp>
      <p:sp>
        <p:nvSpPr>
          <p:cNvPr name="Freeform 4" id="4"/>
          <p:cNvSpPr/>
          <p:nvPr/>
        </p:nvSpPr>
        <p:spPr>
          <a:xfrm flipH="false" flipV="false" rot="0">
            <a:off x="10149163" y="2141730"/>
            <a:ext cx="6245441" cy="4113033"/>
          </a:xfrm>
          <a:custGeom>
            <a:avLst/>
            <a:gdLst/>
            <a:ahLst/>
            <a:cxnLst/>
            <a:rect r="r" b="b" t="t" l="l"/>
            <a:pathLst>
              <a:path h="4113033" w="6245441">
                <a:moveTo>
                  <a:pt x="0" y="0"/>
                </a:moveTo>
                <a:lnTo>
                  <a:pt x="6245441" y="0"/>
                </a:lnTo>
                <a:lnTo>
                  <a:pt x="6245441" y="4113033"/>
                </a:lnTo>
                <a:lnTo>
                  <a:pt x="0" y="4113033"/>
                </a:lnTo>
                <a:lnTo>
                  <a:pt x="0" y="0"/>
                </a:lnTo>
                <a:close/>
              </a:path>
            </a:pathLst>
          </a:custGeom>
          <a:blipFill>
            <a:blip r:embed="rId5"/>
            <a:stretch>
              <a:fillRect l="-5733" t="-10853" r="-5579" b="-8472"/>
            </a:stretch>
          </a:blipFill>
        </p:spPr>
      </p:sp>
      <p:sp>
        <p:nvSpPr>
          <p:cNvPr name="Freeform 5" id="5"/>
          <p:cNvSpPr/>
          <p:nvPr/>
        </p:nvSpPr>
        <p:spPr>
          <a:xfrm flipH="false" flipV="false" rot="0">
            <a:off x="11107409" y="6502413"/>
            <a:ext cx="4328948" cy="1931198"/>
          </a:xfrm>
          <a:custGeom>
            <a:avLst/>
            <a:gdLst/>
            <a:ahLst/>
            <a:cxnLst/>
            <a:rect r="r" b="b" t="t" l="l"/>
            <a:pathLst>
              <a:path h="1931198" w="4328948">
                <a:moveTo>
                  <a:pt x="0" y="0"/>
                </a:moveTo>
                <a:lnTo>
                  <a:pt x="4328949" y="0"/>
                </a:lnTo>
                <a:lnTo>
                  <a:pt x="4328949" y="1931198"/>
                </a:lnTo>
                <a:lnTo>
                  <a:pt x="0" y="1931198"/>
                </a:lnTo>
                <a:lnTo>
                  <a:pt x="0" y="0"/>
                </a:lnTo>
                <a:close/>
              </a:path>
            </a:pathLst>
          </a:custGeom>
          <a:blipFill>
            <a:blip r:embed="rId6"/>
            <a:stretch>
              <a:fillRect l="-9826" t="-12616" r="-2742" b="-5634"/>
            </a:stretch>
          </a:blipFill>
        </p:spPr>
      </p:sp>
      <p:sp>
        <p:nvSpPr>
          <p:cNvPr name="TextBox 6" id="6"/>
          <p:cNvSpPr txBox="true"/>
          <p:nvPr/>
        </p:nvSpPr>
        <p:spPr>
          <a:xfrm rot="0">
            <a:off x="6419620" y="665466"/>
            <a:ext cx="4911004"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Demographic Insight</a:t>
            </a:r>
          </a:p>
        </p:txBody>
      </p:sp>
      <p:sp>
        <p:nvSpPr>
          <p:cNvPr name="TextBox 7" id="7"/>
          <p:cNvSpPr txBox="true"/>
          <p:nvPr/>
        </p:nvSpPr>
        <p:spPr>
          <a:xfrm rot="0">
            <a:off x="6501771" y="1503555"/>
            <a:ext cx="11595080"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Which age group is the most health-conscious when it comes to energy drinks?</a:t>
            </a:r>
          </a:p>
        </p:txBody>
      </p:sp>
      <p:sp>
        <p:nvSpPr>
          <p:cNvPr name="TextBox 8" id="8"/>
          <p:cNvSpPr txBox="true"/>
          <p:nvPr/>
        </p:nvSpPr>
        <p:spPr>
          <a:xfrm rot="0">
            <a:off x="8943147" y="8807033"/>
            <a:ext cx="8657472" cy="105387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"The age group of 19-30 demonstrates a greater inclination towards health concerns when it comes to energy drinks, in comparison to other age groups."</a:t>
            </a:r>
          </a:p>
        </p:txBody>
      </p:sp>
      <p:sp>
        <p:nvSpPr>
          <p:cNvPr name="TextBox 9" id="9"/>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Freeform 11" id="11"/>
          <p:cNvSpPr/>
          <p:nvPr/>
        </p:nvSpPr>
        <p:spPr>
          <a:xfrm flipH="false" flipV="false" rot="-5400000">
            <a:off x="1559713" y="2143949"/>
            <a:ext cx="7300384" cy="7127285"/>
          </a:xfrm>
          <a:custGeom>
            <a:avLst/>
            <a:gdLst/>
            <a:ahLst/>
            <a:cxnLst/>
            <a:rect r="r" b="b" t="t" l="l"/>
            <a:pathLst>
              <a:path h="7127285" w="7300384">
                <a:moveTo>
                  <a:pt x="0" y="0"/>
                </a:moveTo>
                <a:lnTo>
                  <a:pt x="7300383" y="0"/>
                </a:lnTo>
                <a:lnTo>
                  <a:pt x="7300383" y="7127285"/>
                </a:lnTo>
                <a:lnTo>
                  <a:pt x="0" y="7127285"/>
                </a:lnTo>
                <a:lnTo>
                  <a:pt x="0" y="0"/>
                </a:lnTo>
                <a:close/>
              </a:path>
            </a:pathLst>
          </a:custGeom>
          <a:blipFill>
            <a:blip r:embed="rId7"/>
            <a:stretch>
              <a:fillRect l="-12728" t="-2636" r="-129454" b="0"/>
            </a:stretch>
          </a:blipFill>
        </p:spPr>
      </p:sp>
      <p:grpSp>
        <p:nvGrpSpPr>
          <p:cNvPr name="Group 12" id="12"/>
          <p:cNvGrpSpPr/>
          <p:nvPr/>
        </p:nvGrpSpPr>
        <p:grpSpPr>
          <a:xfrm rot="0">
            <a:off x="2255817" y="2309213"/>
            <a:ext cx="6189513" cy="6624369"/>
            <a:chOff x="0" y="0"/>
            <a:chExt cx="8252685" cy="8832492"/>
          </a:xfrm>
        </p:grpSpPr>
        <p:sp>
          <p:nvSpPr>
            <p:cNvPr name="TextBox 13" id="13"/>
            <p:cNvSpPr txBox="true"/>
            <p:nvPr/>
          </p:nvSpPr>
          <p:spPr>
            <a:xfrm rot="0">
              <a:off x="1360590" y="8413440"/>
              <a:ext cx="883758"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15-18</a:t>
              </a:r>
            </a:p>
          </p:txBody>
        </p:sp>
        <p:sp>
          <p:nvSpPr>
            <p:cNvPr name="TextBox 14" id="14"/>
            <p:cNvSpPr txBox="true"/>
            <p:nvPr/>
          </p:nvSpPr>
          <p:spPr>
            <a:xfrm rot="0">
              <a:off x="2793972" y="8413440"/>
              <a:ext cx="883758"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19-30</a:t>
              </a:r>
            </a:p>
          </p:txBody>
        </p:sp>
        <p:sp>
          <p:nvSpPr>
            <p:cNvPr name="TextBox 15" id="15"/>
            <p:cNvSpPr txBox="true"/>
            <p:nvPr/>
          </p:nvSpPr>
          <p:spPr>
            <a:xfrm rot="0">
              <a:off x="4227353" y="8413440"/>
              <a:ext cx="883758"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31-45</a:t>
              </a:r>
            </a:p>
          </p:txBody>
        </p:sp>
        <p:sp>
          <p:nvSpPr>
            <p:cNvPr name="TextBox 16" id="16"/>
            <p:cNvSpPr txBox="true"/>
            <p:nvPr/>
          </p:nvSpPr>
          <p:spPr>
            <a:xfrm rot="0">
              <a:off x="5660734" y="8413440"/>
              <a:ext cx="883758"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45-65</a:t>
              </a:r>
            </a:p>
          </p:txBody>
        </p:sp>
        <p:sp>
          <p:nvSpPr>
            <p:cNvPr name="TextBox 17" id="17"/>
            <p:cNvSpPr txBox="true"/>
            <p:nvPr/>
          </p:nvSpPr>
          <p:spPr>
            <a:xfrm rot="0">
              <a:off x="7250540" y="8413440"/>
              <a:ext cx="570907" cy="419053"/>
            </a:xfrm>
            <a:prstGeom prst="rect">
              <a:avLst/>
            </a:prstGeom>
          </p:spPr>
          <p:txBody>
            <a:bodyPr anchor="t" rtlCol="false" tIns="0" lIns="0" bIns="0" rIns="0">
              <a:spAutoFit/>
            </a:bodyPr>
            <a:lstStyle/>
            <a:p>
              <a:pPr algn="ctr">
                <a:lnSpc>
                  <a:spcPts val="2664"/>
                </a:lnSpc>
              </a:pPr>
              <a:r>
                <a:rPr lang="en-US" sz="1902">
                  <a:solidFill>
                    <a:srgbClr val="343434"/>
                  </a:solidFill>
                  <a:latin typeface="HK Grotesk Bold"/>
                </a:rPr>
                <a:t>65+</a:t>
              </a:r>
            </a:p>
          </p:txBody>
        </p:sp>
        <p:grpSp>
          <p:nvGrpSpPr>
            <p:cNvPr name="Group 18" id="18"/>
            <p:cNvGrpSpPr>
              <a:grpSpLocks noChangeAspect="true"/>
            </p:cNvGrpSpPr>
            <p:nvPr/>
          </p:nvGrpSpPr>
          <p:grpSpPr>
            <a:xfrm rot="0">
              <a:off x="1085779" y="190476"/>
              <a:ext cx="7166905" cy="8099954"/>
              <a:chOff x="0" y="0"/>
              <a:chExt cx="9603162" cy="10853383"/>
            </a:xfrm>
          </p:grpSpPr>
          <p:sp>
            <p:nvSpPr>
              <p:cNvPr name="Freeform 19" id="19"/>
              <p:cNvSpPr/>
              <p:nvPr/>
            </p:nvSpPr>
            <p:spPr>
              <a:xfrm flipH="false" flipV="false" rot="0">
                <a:off x="0" y="-6350"/>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20" id="20"/>
              <p:cNvSpPr/>
              <p:nvPr/>
            </p:nvSpPr>
            <p:spPr>
              <a:xfrm flipH="false" flipV="false" rot="0">
                <a:off x="0" y="2706996"/>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21" id="21"/>
              <p:cNvSpPr/>
              <p:nvPr/>
            </p:nvSpPr>
            <p:spPr>
              <a:xfrm flipH="false" flipV="false" rot="0">
                <a:off x="0" y="5420342"/>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22" id="22"/>
              <p:cNvSpPr/>
              <p:nvPr/>
            </p:nvSpPr>
            <p:spPr>
              <a:xfrm flipH="false" flipV="false" rot="0">
                <a:off x="0" y="8133687"/>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24706"/>
                </a:srgbClr>
              </a:solidFill>
            </p:spPr>
          </p:sp>
          <p:sp>
            <p:nvSpPr>
              <p:cNvPr name="Freeform 23" id="23"/>
              <p:cNvSpPr/>
              <p:nvPr/>
            </p:nvSpPr>
            <p:spPr>
              <a:xfrm flipH="false" flipV="false" rot="0">
                <a:off x="0" y="10847033"/>
                <a:ext cx="9603163" cy="12700"/>
              </a:xfrm>
              <a:custGeom>
                <a:avLst/>
                <a:gdLst/>
                <a:ahLst/>
                <a:cxnLst/>
                <a:rect r="r" b="b" t="t" l="l"/>
                <a:pathLst>
                  <a:path h="12700" w="9603163">
                    <a:moveTo>
                      <a:pt x="0" y="0"/>
                    </a:moveTo>
                    <a:lnTo>
                      <a:pt x="9603163" y="0"/>
                    </a:lnTo>
                    <a:lnTo>
                      <a:pt x="9603163" y="12700"/>
                    </a:lnTo>
                    <a:lnTo>
                      <a:pt x="0" y="12700"/>
                    </a:lnTo>
                    <a:close/>
                  </a:path>
                </a:pathLst>
              </a:custGeom>
              <a:solidFill>
                <a:srgbClr val="343434">
                  <a:alpha val="60000"/>
                </a:srgbClr>
              </a:solidFill>
            </p:spPr>
          </p:sp>
        </p:grpSp>
        <p:sp>
          <p:nvSpPr>
            <p:cNvPr name="TextBox 24" id="24"/>
            <p:cNvSpPr txBox="true"/>
            <p:nvPr/>
          </p:nvSpPr>
          <p:spPr>
            <a:xfrm rot="0">
              <a:off x="0" y="-38100"/>
              <a:ext cx="924670" cy="419053"/>
            </a:xfrm>
            <a:prstGeom prst="rect">
              <a:avLst/>
            </a:prstGeom>
          </p:spPr>
          <p:txBody>
            <a:bodyPr anchor="t" rtlCol="false" tIns="0" lIns="0" bIns="0" rIns="0">
              <a:spAutoFit/>
            </a:bodyPr>
            <a:lstStyle/>
            <a:p>
              <a:pPr algn="r">
                <a:lnSpc>
                  <a:spcPts val="2664"/>
                </a:lnSpc>
              </a:pPr>
              <a:r>
                <a:rPr lang="en-US" sz="1902">
                  <a:solidFill>
                    <a:srgbClr val="343434"/>
                  </a:solidFill>
                  <a:latin typeface="HK Grotesk Bold"/>
                </a:rPr>
                <a:t>4,000 </a:t>
              </a:r>
            </a:p>
          </p:txBody>
        </p:sp>
        <p:sp>
          <p:nvSpPr>
            <p:cNvPr name="TextBox 25" id="25"/>
            <p:cNvSpPr txBox="true"/>
            <p:nvPr/>
          </p:nvSpPr>
          <p:spPr>
            <a:xfrm rot="0">
              <a:off x="0" y="1986888"/>
              <a:ext cx="924670" cy="419053"/>
            </a:xfrm>
            <a:prstGeom prst="rect">
              <a:avLst/>
            </a:prstGeom>
          </p:spPr>
          <p:txBody>
            <a:bodyPr anchor="t" rtlCol="false" tIns="0" lIns="0" bIns="0" rIns="0">
              <a:spAutoFit/>
            </a:bodyPr>
            <a:lstStyle/>
            <a:p>
              <a:pPr algn="r">
                <a:lnSpc>
                  <a:spcPts val="2664"/>
                </a:lnSpc>
              </a:pPr>
              <a:r>
                <a:rPr lang="en-US" sz="1902">
                  <a:solidFill>
                    <a:srgbClr val="343434"/>
                  </a:solidFill>
                  <a:latin typeface="HK Grotesk Bold"/>
                </a:rPr>
                <a:t>3,000 </a:t>
              </a:r>
            </a:p>
          </p:txBody>
        </p:sp>
        <p:sp>
          <p:nvSpPr>
            <p:cNvPr name="TextBox 26" id="26"/>
            <p:cNvSpPr txBox="true"/>
            <p:nvPr/>
          </p:nvSpPr>
          <p:spPr>
            <a:xfrm rot="0">
              <a:off x="0" y="4011877"/>
              <a:ext cx="924670" cy="419053"/>
            </a:xfrm>
            <a:prstGeom prst="rect">
              <a:avLst/>
            </a:prstGeom>
          </p:spPr>
          <p:txBody>
            <a:bodyPr anchor="t" rtlCol="false" tIns="0" lIns="0" bIns="0" rIns="0">
              <a:spAutoFit/>
            </a:bodyPr>
            <a:lstStyle/>
            <a:p>
              <a:pPr algn="r">
                <a:lnSpc>
                  <a:spcPts val="2664"/>
                </a:lnSpc>
              </a:pPr>
              <a:r>
                <a:rPr lang="en-US" sz="1902">
                  <a:solidFill>
                    <a:srgbClr val="343434"/>
                  </a:solidFill>
                  <a:latin typeface="HK Grotesk Bold"/>
                </a:rPr>
                <a:t>2,000 </a:t>
              </a:r>
            </a:p>
          </p:txBody>
        </p:sp>
        <p:sp>
          <p:nvSpPr>
            <p:cNvPr name="TextBox 27" id="27"/>
            <p:cNvSpPr txBox="true"/>
            <p:nvPr/>
          </p:nvSpPr>
          <p:spPr>
            <a:xfrm rot="0">
              <a:off x="0" y="6036865"/>
              <a:ext cx="924670" cy="419053"/>
            </a:xfrm>
            <a:prstGeom prst="rect">
              <a:avLst/>
            </a:prstGeom>
          </p:spPr>
          <p:txBody>
            <a:bodyPr anchor="t" rtlCol="false" tIns="0" lIns="0" bIns="0" rIns="0">
              <a:spAutoFit/>
            </a:bodyPr>
            <a:lstStyle/>
            <a:p>
              <a:pPr algn="r">
                <a:lnSpc>
                  <a:spcPts val="2664"/>
                </a:lnSpc>
              </a:pPr>
              <a:r>
                <a:rPr lang="en-US" sz="1902">
                  <a:solidFill>
                    <a:srgbClr val="343434"/>
                  </a:solidFill>
                  <a:latin typeface="HK Grotesk Bold"/>
                </a:rPr>
                <a:t>1,000 </a:t>
              </a:r>
            </a:p>
          </p:txBody>
        </p:sp>
        <p:sp>
          <p:nvSpPr>
            <p:cNvPr name="TextBox 28" id="28"/>
            <p:cNvSpPr txBox="true"/>
            <p:nvPr/>
          </p:nvSpPr>
          <p:spPr>
            <a:xfrm rot="0">
              <a:off x="660135" y="8061854"/>
              <a:ext cx="264535" cy="419053"/>
            </a:xfrm>
            <a:prstGeom prst="rect">
              <a:avLst/>
            </a:prstGeom>
          </p:spPr>
          <p:txBody>
            <a:bodyPr anchor="t" rtlCol="false" tIns="0" lIns="0" bIns="0" rIns="0">
              <a:spAutoFit/>
            </a:bodyPr>
            <a:lstStyle/>
            <a:p>
              <a:pPr algn="r">
                <a:lnSpc>
                  <a:spcPts val="2664"/>
                </a:lnSpc>
              </a:pPr>
              <a:r>
                <a:rPr lang="en-US" sz="1902">
                  <a:solidFill>
                    <a:srgbClr val="343434"/>
                  </a:solidFill>
                  <a:latin typeface="HK Grotesk Bold"/>
                </a:rPr>
                <a:t>0 </a:t>
              </a:r>
            </a:p>
          </p:txBody>
        </p:sp>
        <p:grpSp>
          <p:nvGrpSpPr>
            <p:cNvPr name="Group 29" id="29"/>
            <p:cNvGrpSpPr>
              <a:grpSpLocks noChangeAspect="true"/>
            </p:cNvGrpSpPr>
            <p:nvPr/>
          </p:nvGrpSpPr>
          <p:grpSpPr>
            <a:xfrm rot="0">
              <a:off x="1698211" y="1501684"/>
              <a:ext cx="5942043" cy="6643931"/>
              <a:chOff x="820616" y="1756929"/>
              <a:chExt cx="7961930" cy="8902413"/>
            </a:xfrm>
          </p:grpSpPr>
          <p:sp>
            <p:nvSpPr>
              <p:cNvPr name="Freeform 30" id="30"/>
              <p:cNvSpPr/>
              <p:nvPr/>
            </p:nvSpPr>
            <p:spPr>
              <a:xfrm flipH="false" flipV="false" rot="0">
                <a:off x="820616" y="1843173"/>
                <a:ext cx="2129772" cy="6680143"/>
              </a:xfrm>
              <a:custGeom>
                <a:avLst/>
                <a:gdLst/>
                <a:ahLst/>
                <a:cxnLst/>
                <a:rect r="r" b="b" t="t" l="l"/>
                <a:pathLst>
                  <a:path h="6680143" w="2129772">
                    <a:moveTo>
                      <a:pt x="279400" y="6541066"/>
                    </a:moveTo>
                    <a:cubicBezTo>
                      <a:pt x="279056" y="6464156"/>
                      <a:pt x="216611" y="6401989"/>
                      <a:pt x="139700" y="6401989"/>
                    </a:cubicBezTo>
                    <a:cubicBezTo>
                      <a:pt x="62789" y="6401989"/>
                      <a:pt x="344" y="6464156"/>
                      <a:pt x="0" y="6541066"/>
                    </a:cubicBezTo>
                    <a:cubicBezTo>
                      <a:pt x="344" y="6617976"/>
                      <a:pt x="62789" y="6680142"/>
                      <a:pt x="139700" y="6680142"/>
                    </a:cubicBezTo>
                    <a:cubicBezTo>
                      <a:pt x="216611" y="6680142"/>
                      <a:pt x="279056" y="6617976"/>
                      <a:pt x="279400" y="6541066"/>
                    </a:cubicBezTo>
                    <a:close/>
                    <a:moveTo>
                      <a:pt x="89813" y="6531480"/>
                    </a:moveTo>
                    <a:cubicBezTo>
                      <a:pt x="77083" y="6597730"/>
                      <a:pt x="176858" y="6616901"/>
                      <a:pt x="189588" y="6550651"/>
                    </a:cubicBezTo>
                    <a:cubicBezTo>
                      <a:pt x="189588" y="6550651"/>
                      <a:pt x="189866" y="6549198"/>
                      <a:pt x="190417" y="6546334"/>
                    </a:cubicBezTo>
                    <a:cubicBezTo>
                      <a:pt x="208217" y="6453827"/>
                      <a:pt x="510660" y="4888289"/>
                      <a:pt x="893342" y="3319542"/>
                    </a:cubicBezTo>
                    <a:cubicBezTo>
                      <a:pt x="1043124" y="2705534"/>
                      <a:pt x="1205194" y="2091030"/>
                      <a:pt x="1367304" y="1564326"/>
                    </a:cubicBezTo>
                    <a:cubicBezTo>
                      <a:pt x="1580805" y="870649"/>
                      <a:pt x="1791353" y="329005"/>
                      <a:pt x="1976233" y="152635"/>
                    </a:cubicBezTo>
                    <a:cubicBezTo>
                      <a:pt x="2000866" y="129136"/>
                      <a:pt x="2024344" y="112720"/>
                      <a:pt x="2047719" y="106513"/>
                    </a:cubicBezTo>
                    <a:cubicBezTo>
                      <a:pt x="2052649" y="105204"/>
                      <a:pt x="2057527" y="104409"/>
                      <a:pt x="2062363" y="104215"/>
                    </a:cubicBezTo>
                    <a:cubicBezTo>
                      <a:pt x="2129772" y="101518"/>
                      <a:pt x="2125711" y="0"/>
                      <a:pt x="2058302" y="2696"/>
                    </a:cubicBezTo>
                    <a:cubicBezTo>
                      <a:pt x="2046207" y="3180"/>
                      <a:pt x="2033982" y="5040"/>
                      <a:pt x="2021645" y="8316"/>
                    </a:cubicBezTo>
                    <a:cubicBezTo>
                      <a:pt x="1984587" y="18156"/>
                      <a:pt x="1945625" y="41418"/>
                      <a:pt x="1906103" y="79121"/>
                    </a:cubicBezTo>
                    <a:cubicBezTo>
                      <a:pt x="1715219" y="261218"/>
                      <a:pt x="1491188" y="816432"/>
                      <a:pt x="1270199" y="1534439"/>
                    </a:cubicBezTo>
                    <a:cubicBezTo>
                      <a:pt x="1107552" y="2062888"/>
                      <a:pt x="944915" y="2679421"/>
                      <a:pt x="794637" y="3295464"/>
                    </a:cubicBezTo>
                    <a:cubicBezTo>
                      <a:pt x="411376" y="4866584"/>
                      <a:pt x="108474" y="6434489"/>
                      <a:pt x="90645" y="6527149"/>
                    </a:cubicBezTo>
                    <a:cubicBezTo>
                      <a:pt x="90091" y="6530026"/>
                      <a:pt x="89813" y="6531480"/>
                      <a:pt x="89813" y="6531480"/>
                    </a:cubicBezTo>
                  </a:path>
                </a:pathLst>
              </a:custGeom>
              <a:solidFill>
                <a:srgbClr val="264653"/>
              </a:solidFill>
            </p:spPr>
          </p:sp>
          <p:sp>
            <p:nvSpPr>
              <p:cNvPr name="Freeform 31" id="31"/>
              <p:cNvSpPr/>
              <p:nvPr/>
            </p:nvSpPr>
            <p:spPr>
              <a:xfrm flipH="false" flipV="false" rot="0">
                <a:off x="2741249" y="1757552"/>
                <a:ext cx="2135314" cy="5206291"/>
              </a:xfrm>
              <a:custGeom>
                <a:avLst/>
                <a:gdLst/>
                <a:ahLst/>
                <a:cxnLst/>
                <a:rect r="r" b="b" t="t" l="l"/>
                <a:pathLst>
                  <a:path h="5206291" w="2135314">
                    <a:moveTo>
                      <a:pt x="279400" y="139077"/>
                    </a:moveTo>
                    <a:cubicBezTo>
                      <a:pt x="279056" y="62167"/>
                      <a:pt x="216611" y="0"/>
                      <a:pt x="139700" y="0"/>
                    </a:cubicBezTo>
                    <a:cubicBezTo>
                      <a:pt x="62789" y="0"/>
                      <a:pt x="344" y="62167"/>
                      <a:pt x="0" y="139077"/>
                    </a:cubicBezTo>
                    <a:cubicBezTo>
                      <a:pt x="344" y="215987"/>
                      <a:pt x="62789" y="278153"/>
                      <a:pt x="139700" y="278153"/>
                    </a:cubicBezTo>
                    <a:cubicBezTo>
                      <a:pt x="216611" y="278153"/>
                      <a:pt x="279056" y="215987"/>
                      <a:pt x="279400" y="139077"/>
                    </a:cubicBezTo>
                    <a:close/>
                    <a:moveTo>
                      <a:pt x="137669" y="88317"/>
                    </a:moveTo>
                    <a:cubicBezTo>
                      <a:pt x="70261" y="91014"/>
                      <a:pt x="74322" y="192533"/>
                      <a:pt x="141730" y="189836"/>
                    </a:cubicBezTo>
                    <a:cubicBezTo>
                      <a:pt x="160781" y="189074"/>
                      <a:pt x="179743" y="193594"/>
                      <a:pt x="198756" y="202341"/>
                    </a:cubicBezTo>
                    <a:cubicBezTo>
                      <a:pt x="249907" y="225873"/>
                      <a:pt x="299899" y="277166"/>
                      <a:pt x="351015" y="348962"/>
                    </a:cubicBezTo>
                    <a:cubicBezTo>
                      <a:pt x="648664" y="767032"/>
                      <a:pt x="948460" y="1854181"/>
                      <a:pt x="1264332" y="2943143"/>
                    </a:cubicBezTo>
                    <a:cubicBezTo>
                      <a:pt x="1504546" y="3771270"/>
                      <a:pt x="1753291" y="4600910"/>
                      <a:pt x="2014530" y="5145465"/>
                    </a:cubicBezTo>
                    <a:cubicBezTo>
                      <a:pt x="2043710" y="5206291"/>
                      <a:pt x="2135314" y="5162346"/>
                      <a:pt x="2106135" y="5101520"/>
                    </a:cubicBezTo>
                    <a:cubicBezTo>
                      <a:pt x="1846771" y="4560875"/>
                      <a:pt x="1600388" y="3736985"/>
                      <a:pt x="1361910" y="2914839"/>
                    </a:cubicBezTo>
                    <a:cubicBezTo>
                      <a:pt x="1042029" y="1812059"/>
                      <a:pt x="735065" y="713212"/>
                      <a:pt x="433781" y="290035"/>
                    </a:cubicBezTo>
                    <a:cubicBezTo>
                      <a:pt x="369717" y="200053"/>
                      <a:pt x="304820" y="139299"/>
                      <a:pt x="241219" y="110040"/>
                    </a:cubicBezTo>
                    <a:cubicBezTo>
                      <a:pt x="206682" y="94151"/>
                      <a:pt x="172124" y="86939"/>
                      <a:pt x="137669" y="88317"/>
                    </a:cubicBezTo>
                  </a:path>
                </a:pathLst>
              </a:custGeom>
              <a:solidFill>
                <a:srgbClr val="264653"/>
              </a:solidFill>
            </p:spPr>
          </p:sp>
          <p:sp>
            <p:nvSpPr>
              <p:cNvPr name="Freeform 32" id="32"/>
              <p:cNvSpPr/>
              <p:nvPr/>
            </p:nvSpPr>
            <p:spPr>
              <a:xfrm flipH="false" flipV="false" rot="0">
                <a:off x="4661881" y="6741968"/>
                <a:ext cx="2144726" cy="3521470"/>
              </a:xfrm>
              <a:custGeom>
                <a:avLst/>
                <a:gdLst/>
                <a:ahLst/>
                <a:cxnLst/>
                <a:rect r="r" b="b" t="t" l="l"/>
                <a:pathLst>
                  <a:path h="3521470" w="2144726">
                    <a:moveTo>
                      <a:pt x="279400" y="139077"/>
                    </a:moveTo>
                    <a:cubicBezTo>
                      <a:pt x="279057" y="62167"/>
                      <a:pt x="216612" y="0"/>
                      <a:pt x="139700" y="0"/>
                    </a:cubicBezTo>
                    <a:cubicBezTo>
                      <a:pt x="62789" y="0"/>
                      <a:pt x="344" y="62167"/>
                      <a:pt x="0" y="139077"/>
                    </a:cubicBezTo>
                    <a:cubicBezTo>
                      <a:pt x="344" y="215987"/>
                      <a:pt x="62789" y="278154"/>
                      <a:pt x="139700" y="278154"/>
                    </a:cubicBezTo>
                    <a:cubicBezTo>
                      <a:pt x="216612" y="278154"/>
                      <a:pt x="279057" y="215987"/>
                      <a:pt x="279400" y="139077"/>
                    </a:cubicBezTo>
                    <a:close/>
                    <a:moveTo>
                      <a:pt x="185503" y="117104"/>
                    </a:moveTo>
                    <a:cubicBezTo>
                      <a:pt x="156323" y="56279"/>
                      <a:pt x="64718" y="100224"/>
                      <a:pt x="93898" y="161049"/>
                    </a:cubicBezTo>
                    <a:cubicBezTo>
                      <a:pt x="206758" y="396309"/>
                      <a:pt x="317498" y="641358"/>
                      <a:pt x="428263" y="887749"/>
                    </a:cubicBezTo>
                    <a:cubicBezTo>
                      <a:pt x="444553" y="923985"/>
                      <a:pt x="460843" y="960249"/>
                      <a:pt x="477140" y="996516"/>
                    </a:cubicBezTo>
                    <a:cubicBezTo>
                      <a:pt x="478367" y="999246"/>
                      <a:pt x="479594" y="1001976"/>
                      <a:pt x="480820" y="1004706"/>
                    </a:cubicBezTo>
                    <a:cubicBezTo>
                      <a:pt x="931566" y="2007705"/>
                      <a:pt x="1390579" y="3008368"/>
                      <a:pt x="1993300" y="3455567"/>
                    </a:cubicBezTo>
                    <a:cubicBezTo>
                      <a:pt x="2005899" y="3464914"/>
                      <a:pt x="2018560" y="3474025"/>
                      <a:pt x="2031285" y="3482895"/>
                    </a:cubicBezTo>
                    <a:cubicBezTo>
                      <a:pt x="2086630" y="3521470"/>
                      <a:pt x="2144726" y="3438118"/>
                      <a:pt x="2089381" y="3399543"/>
                    </a:cubicBezTo>
                    <a:cubicBezTo>
                      <a:pt x="2077474" y="3391244"/>
                      <a:pt x="2065628" y="3382719"/>
                      <a:pt x="2053839" y="3373973"/>
                    </a:cubicBezTo>
                    <a:cubicBezTo>
                      <a:pt x="1461590" y="2934544"/>
                      <a:pt x="1015879" y="1947457"/>
                      <a:pt x="573493" y="963060"/>
                    </a:cubicBezTo>
                    <a:cubicBezTo>
                      <a:pt x="572266" y="960331"/>
                      <a:pt x="571040" y="957601"/>
                      <a:pt x="569812" y="954871"/>
                    </a:cubicBezTo>
                    <a:cubicBezTo>
                      <a:pt x="553513" y="918600"/>
                      <a:pt x="537222" y="882332"/>
                      <a:pt x="520930" y="846091"/>
                    </a:cubicBezTo>
                    <a:cubicBezTo>
                      <a:pt x="409816" y="598923"/>
                      <a:pt x="298719" y="353105"/>
                      <a:pt x="185503" y="117104"/>
                    </a:cubicBezTo>
                  </a:path>
                </a:pathLst>
              </a:custGeom>
              <a:solidFill>
                <a:srgbClr val="264653"/>
              </a:solidFill>
            </p:spPr>
          </p:sp>
          <p:sp>
            <p:nvSpPr>
              <p:cNvPr name="Freeform 33" id="33"/>
              <p:cNvSpPr/>
              <p:nvPr/>
            </p:nvSpPr>
            <p:spPr>
              <a:xfrm flipH="false" flipV="false" rot="0">
                <a:off x="6582514" y="10044110"/>
                <a:ext cx="2200032" cy="614608"/>
              </a:xfrm>
              <a:custGeom>
                <a:avLst/>
                <a:gdLst/>
                <a:ahLst/>
                <a:cxnLst/>
                <a:rect r="r" b="b" t="t" l="l"/>
                <a:pathLst>
                  <a:path h="614608" w="2200032">
                    <a:moveTo>
                      <a:pt x="279400" y="139077"/>
                    </a:moveTo>
                    <a:cubicBezTo>
                      <a:pt x="279056" y="62167"/>
                      <a:pt x="216611" y="0"/>
                      <a:pt x="139700" y="0"/>
                    </a:cubicBezTo>
                    <a:cubicBezTo>
                      <a:pt x="62789" y="0"/>
                      <a:pt x="344" y="62167"/>
                      <a:pt x="0" y="139077"/>
                    </a:cubicBezTo>
                    <a:cubicBezTo>
                      <a:pt x="344" y="215987"/>
                      <a:pt x="62789" y="278154"/>
                      <a:pt x="139700" y="278154"/>
                    </a:cubicBezTo>
                    <a:cubicBezTo>
                      <a:pt x="216611" y="278154"/>
                      <a:pt x="279056" y="215987"/>
                      <a:pt x="279400" y="139077"/>
                    </a:cubicBezTo>
                    <a:close/>
                    <a:moveTo>
                      <a:pt x="168748" y="97401"/>
                    </a:moveTo>
                    <a:cubicBezTo>
                      <a:pt x="113402" y="58825"/>
                      <a:pt x="55306" y="142177"/>
                      <a:pt x="110652" y="180753"/>
                    </a:cubicBezTo>
                    <a:cubicBezTo>
                      <a:pt x="324706" y="329947"/>
                      <a:pt x="649600" y="417371"/>
                      <a:pt x="974817" y="466596"/>
                    </a:cubicBezTo>
                    <a:cubicBezTo>
                      <a:pt x="1328874" y="520186"/>
                      <a:pt x="1682487" y="529342"/>
                      <a:pt x="1886281" y="529167"/>
                    </a:cubicBezTo>
                    <a:cubicBezTo>
                      <a:pt x="1940982" y="529121"/>
                      <a:pt x="1984893" y="528404"/>
                      <a:pt x="2015129" y="527701"/>
                    </a:cubicBezTo>
                    <a:cubicBezTo>
                      <a:pt x="2045394" y="526997"/>
                      <a:pt x="2062108" y="526302"/>
                      <a:pt x="2062439" y="526288"/>
                    </a:cubicBezTo>
                    <a:cubicBezTo>
                      <a:pt x="2062445" y="526287"/>
                      <a:pt x="2062447" y="526287"/>
                      <a:pt x="2062447" y="526287"/>
                    </a:cubicBezTo>
                    <a:cubicBezTo>
                      <a:pt x="2129850" y="523480"/>
                      <a:pt x="2125622" y="421967"/>
                      <a:pt x="2058217" y="424776"/>
                    </a:cubicBezTo>
                    <a:cubicBezTo>
                      <a:pt x="2058217" y="424776"/>
                      <a:pt x="2058216" y="424776"/>
                      <a:pt x="2058213" y="424776"/>
                    </a:cubicBezTo>
                    <a:cubicBezTo>
                      <a:pt x="2057897" y="424789"/>
                      <a:pt x="2041841" y="425452"/>
                      <a:pt x="2012766" y="426128"/>
                    </a:cubicBezTo>
                    <a:cubicBezTo>
                      <a:pt x="1983064" y="426820"/>
                      <a:pt x="1939929" y="427521"/>
                      <a:pt x="1886194" y="427567"/>
                    </a:cubicBezTo>
                    <a:cubicBezTo>
                      <a:pt x="1685822" y="427738"/>
                      <a:pt x="1338140" y="418831"/>
                      <a:pt x="990021" y="366141"/>
                    </a:cubicBezTo>
                    <a:cubicBezTo>
                      <a:pt x="681568" y="319453"/>
                      <a:pt x="372074" y="239118"/>
                      <a:pt x="168748" y="97401"/>
                    </a:cubicBezTo>
                    <a:moveTo>
                      <a:pt x="2200032" y="475532"/>
                    </a:moveTo>
                    <a:cubicBezTo>
                      <a:pt x="2199688" y="398622"/>
                      <a:pt x="2137243" y="336455"/>
                      <a:pt x="2060332" y="336455"/>
                    </a:cubicBezTo>
                    <a:cubicBezTo>
                      <a:pt x="1983421" y="336455"/>
                      <a:pt x="1920976" y="398622"/>
                      <a:pt x="1920632" y="475532"/>
                    </a:cubicBezTo>
                    <a:cubicBezTo>
                      <a:pt x="1920976" y="552442"/>
                      <a:pt x="1983421" y="614608"/>
                      <a:pt x="2060332" y="614608"/>
                    </a:cubicBezTo>
                    <a:cubicBezTo>
                      <a:pt x="2137243" y="614608"/>
                      <a:pt x="2199688" y="552442"/>
                      <a:pt x="2200032" y="475532"/>
                    </a:cubicBezTo>
                    <a:close/>
                  </a:path>
                </a:pathLst>
              </a:custGeom>
              <a:solidFill>
                <a:srgbClr val="264653"/>
              </a:solidFill>
            </p:spPr>
          </p:sp>
        </p:gr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16</a:t>
            </a:r>
          </a:p>
        </p:txBody>
      </p:sp>
      <p:sp>
        <p:nvSpPr>
          <p:cNvPr name="Freeform 3" id="3"/>
          <p:cNvSpPr/>
          <p:nvPr/>
        </p:nvSpPr>
        <p:spPr>
          <a:xfrm flipH="false" flipV="false" rot="-5400000">
            <a:off x="9505430" y="1894769"/>
            <a:ext cx="6957906" cy="6898960"/>
          </a:xfrm>
          <a:custGeom>
            <a:avLst/>
            <a:gdLst/>
            <a:ahLst/>
            <a:cxnLst/>
            <a:rect r="r" b="b" t="t" l="l"/>
            <a:pathLst>
              <a:path h="6898960" w="6957906">
                <a:moveTo>
                  <a:pt x="0" y="0"/>
                </a:moveTo>
                <a:lnTo>
                  <a:pt x="6957907" y="0"/>
                </a:lnTo>
                <a:lnTo>
                  <a:pt x="6957907" y="6898961"/>
                </a:lnTo>
                <a:lnTo>
                  <a:pt x="0" y="6898961"/>
                </a:lnTo>
                <a:lnTo>
                  <a:pt x="0" y="0"/>
                </a:lnTo>
                <a:close/>
              </a:path>
            </a:pathLst>
          </a:custGeom>
          <a:blipFill>
            <a:blip r:embed="rId3"/>
            <a:stretch>
              <a:fillRect l="-75238" t="0" r="-70724"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sp>
        <p:nvSpPr>
          <p:cNvPr name="Freeform 6" id="6"/>
          <p:cNvSpPr/>
          <p:nvPr/>
        </p:nvSpPr>
        <p:spPr>
          <a:xfrm flipH="false" flipV="false" rot="0">
            <a:off x="838194" y="2830557"/>
            <a:ext cx="7993642" cy="3724027"/>
          </a:xfrm>
          <a:custGeom>
            <a:avLst/>
            <a:gdLst/>
            <a:ahLst/>
            <a:cxnLst/>
            <a:rect r="r" b="b" t="t" l="l"/>
            <a:pathLst>
              <a:path h="3724027" w="7993642">
                <a:moveTo>
                  <a:pt x="0" y="0"/>
                </a:moveTo>
                <a:lnTo>
                  <a:pt x="7993643" y="0"/>
                </a:lnTo>
                <a:lnTo>
                  <a:pt x="7993643" y="3724027"/>
                </a:lnTo>
                <a:lnTo>
                  <a:pt x="0" y="3724027"/>
                </a:lnTo>
                <a:lnTo>
                  <a:pt x="0" y="0"/>
                </a:lnTo>
                <a:close/>
              </a:path>
            </a:pathLst>
          </a:custGeom>
          <a:blipFill>
            <a:blip r:embed="rId6"/>
            <a:stretch>
              <a:fillRect l="-6644" t="-13739" r="-6644" b="-14938"/>
            </a:stretch>
          </a:blipFill>
        </p:spPr>
      </p:sp>
      <p:sp>
        <p:nvSpPr>
          <p:cNvPr name="Freeform 7" id="7"/>
          <p:cNvSpPr/>
          <p:nvPr/>
        </p:nvSpPr>
        <p:spPr>
          <a:xfrm flipH="false" flipV="false" rot="0">
            <a:off x="2132337" y="6689767"/>
            <a:ext cx="5002263" cy="1926560"/>
          </a:xfrm>
          <a:custGeom>
            <a:avLst/>
            <a:gdLst/>
            <a:ahLst/>
            <a:cxnLst/>
            <a:rect r="r" b="b" t="t" l="l"/>
            <a:pathLst>
              <a:path h="1926560" w="5002263">
                <a:moveTo>
                  <a:pt x="0" y="0"/>
                </a:moveTo>
                <a:lnTo>
                  <a:pt x="5002263" y="0"/>
                </a:lnTo>
                <a:lnTo>
                  <a:pt x="5002263" y="1926559"/>
                </a:lnTo>
                <a:lnTo>
                  <a:pt x="0" y="1926559"/>
                </a:lnTo>
                <a:lnTo>
                  <a:pt x="0" y="0"/>
                </a:lnTo>
                <a:close/>
              </a:path>
            </a:pathLst>
          </a:custGeom>
          <a:blipFill>
            <a:blip r:embed="rId7"/>
            <a:stretch>
              <a:fillRect l="-10158" t="0" r="-3160" b="0"/>
            </a:stretch>
          </a:blipFill>
        </p:spPr>
      </p:sp>
      <p:sp>
        <p:nvSpPr>
          <p:cNvPr name="TextBox 8" id="8"/>
          <p:cNvSpPr txBox="true"/>
          <p:nvPr/>
        </p:nvSpPr>
        <p:spPr>
          <a:xfrm rot="0">
            <a:off x="6777568" y="728718"/>
            <a:ext cx="5675078"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Consumer Preferneces</a:t>
            </a:r>
          </a:p>
        </p:txBody>
      </p:sp>
      <p:sp>
        <p:nvSpPr>
          <p:cNvPr name="TextBox 9" id="9"/>
          <p:cNvSpPr txBox="true"/>
          <p:nvPr/>
        </p:nvSpPr>
        <p:spPr>
          <a:xfrm rot="0">
            <a:off x="575597" y="1727394"/>
            <a:ext cx="8568403" cy="771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What are the preferred ingredients of energy drinks among respondents?</a:t>
            </a:r>
          </a:p>
        </p:txBody>
      </p:sp>
      <p:sp>
        <p:nvSpPr>
          <p:cNvPr name="TextBox 10" id="10"/>
          <p:cNvSpPr txBox="true"/>
          <p:nvPr/>
        </p:nvSpPr>
        <p:spPr>
          <a:xfrm rot="0">
            <a:off x="575597" y="8703884"/>
            <a:ext cx="8657472" cy="70152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"Caffeine emerges as the most preferred ingredient among all genders, with vitamins, sugar, and Guarana following suit."</a:t>
            </a:r>
          </a:p>
        </p:txBody>
      </p:sp>
      <p:sp>
        <p:nvSpPr>
          <p:cNvPr name="TextBox 11" id="11"/>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2" id="12"/>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grpSp>
        <p:nvGrpSpPr>
          <p:cNvPr name="Group 13" id="13"/>
          <p:cNvGrpSpPr/>
          <p:nvPr/>
        </p:nvGrpSpPr>
        <p:grpSpPr>
          <a:xfrm rot="0">
            <a:off x="9663544" y="2631412"/>
            <a:ext cx="6781944" cy="5927456"/>
            <a:chOff x="0" y="0"/>
            <a:chExt cx="9042592" cy="7903275"/>
          </a:xfrm>
        </p:grpSpPr>
        <p:sp>
          <p:nvSpPr>
            <p:cNvPr name="TextBox 14" id="14"/>
            <p:cNvSpPr txBox="true"/>
            <p:nvPr/>
          </p:nvSpPr>
          <p:spPr>
            <a:xfrm rot="0">
              <a:off x="7718985" y="1976274"/>
              <a:ext cx="1323608" cy="956010"/>
            </a:xfrm>
            <a:prstGeom prst="rect">
              <a:avLst/>
            </a:prstGeom>
          </p:spPr>
          <p:txBody>
            <a:bodyPr anchor="t" rtlCol="false" tIns="0" lIns="0" bIns="0" rIns="0">
              <a:spAutoFit/>
            </a:bodyPr>
            <a:lstStyle/>
            <a:p>
              <a:pPr algn="ctr">
                <a:lnSpc>
                  <a:spcPts val="2911"/>
                </a:lnSpc>
              </a:pPr>
              <a:r>
                <a:rPr lang="en-US" sz="2079">
                  <a:solidFill>
                    <a:srgbClr val="343434"/>
                  </a:solidFill>
                  <a:latin typeface="HK Grotesk Bold"/>
                </a:rPr>
                <a:t>Caffeine</a:t>
              </a:r>
            </a:p>
            <a:p>
              <a:pPr algn="ctr">
                <a:lnSpc>
                  <a:spcPts val="2911"/>
                </a:lnSpc>
              </a:pPr>
              <a:r>
                <a:rPr lang="en-US" sz="2079">
                  <a:solidFill>
                    <a:srgbClr val="343434"/>
                  </a:solidFill>
                  <a:latin typeface="HK Grotesk Bold"/>
                </a:rPr>
                <a:t>39%</a:t>
              </a:r>
            </a:p>
          </p:txBody>
        </p:sp>
        <p:sp>
          <p:nvSpPr>
            <p:cNvPr name="TextBox 15" id="15"/>
            <p:cNvSpPr txBox="true"/>
            <p:nvPr/>
          </p:nvSpPr>
          <p:spPr>
            <a:xfrm rot="0">
              <a:off x="3144554" y="6947264"/>
              <a:ext cx="1381893" cy="956010"/>
            </a:xfrm>
            <a:prstGeom prst="rect">
              <a:avLst/>
            </a:prstGeom>
          </p:spPr>
          <p:txBody>
            <a:bodyPr anchor="t" rtlCol="false" tIns="0" lIns="0" bIns="0" rIns="0">
              <a:spAutoFit/>
            </a:bodyPr>
            <a:lstStyle/>
            <a:p>
              <a:pPr algn="ctr">
                <a:lnSpc>
                  <a:spcPts val="2911"/>
                </a:lnSpc>
              </a:pPr>
              <a:r>
                <a:rPr lang="en-US" sz="2079">
                  <a:solidFill>
                    <a:srgbClr val="343434"/>
                  </a:solidFill>
                  <a:latin typeface="HK Grotesk Bold"/>
                </a:rPr>
                <a:t>Vitamins</a:t>
              </a:r>
            </a:p>
            <a:p>
              <a:pPr algn="ctr">
                <a:lnSpc>
                  <a:spcPts val="2911"/>
                </a:lnSpc>
              </a:pPr>
              <a:r>
                <a:rPr lang="en-US" sz="2079">
                  <a:solidFill>
                    <a:srgbClr val="343434"/>
                  </a:solidFill>
                  <a:latin typeface="HK Grotesk Bold"/>
                </a:rPr>
                <a:t>25.3%</a:t>
              </a:r>
            </a:p>
          </p:txBody>
        </p:sp>
        <p:sp>
          <p:nvSpPr>
            <p:cNvPr name="TextBox 16" id="16"/>
            <p:cNvSpPr txBox="true"/>
            <p:nvPr/>
          </p:nvSpPr>
          <p:spPr>
            <a:xfrm rot="0">
              <a:off x="0" y="3386183"/>
              <a:ext cx="989159" cy="956010"/>
            </a:xfrm>
            <a:prstGeom prst="rect">
              <a:avLst/>
            </a:prstGeom>
          </p:spPr>
          <p:txBody>
            <a:bodyPr anchor="t" rtlCol="false" tIns="0" lIns="0" bIns="0" rIns="0">
              <a:spAutoFit/>
            </a:bodyPr>
            <a:lstStyle/>
            <a:p>
              <a:pPr algn="ctr">
                <a:lnSpc>
                  <a:spcPts val="2911"/>
                </a:lnSpc>
              </a:pPr>
              <a:r>
                <a:rPr lang="en-US" sz="2079">
                  <a:solidFill>
                    <a:srgbClr val="343434"/>
                  </a:solidFill>
                  <a:latin typeface="HK Grotesk Bold"/>
                </a:rPr>
                <a:t>Sugar</a:t>
              </a:r>
            </a:p>
            <a:p>
              <a:pPr algn="ctr">
                <a:lnSpc>
                  <a:spcPts val="2911"/>
                </a:lnSpc>
              </a:pPr>
              <a:r>
                <a:rPr lang="en-US" sz="2079">
                  <a:solidFill>
                    <a:srgbClr val="343434"/>
                  </a:solidFill>
                  <a:latin typeface="HK Grotesk Bold"/>
                </a:rPr>
                <a:t>20.2%</a:t>
              </a:r>
            </a:p>
          </p:txBody>
        </p:sp>
        <p:sp>
          <p:nvSpPr>
            <p:cNvPr name="TextBox 17" id="17"/>
            <p:cNvSpPr txBox="true"/>
            <p:nvPr/>
          </p:nvSpPr>
          <p:spPr>
            <a:xfrm rot="0">
              <a:off x="1794471" y="-47625"/>
              <a:ext cx="1351825" cy="956010"/>
            </a:xfrm>
            <a:prstGeom prst="rect">
              <a:avLst/>
            </a:prstGeom>
          </p:spPr>
          <p:txBody>
            <a:bodyPr anchor="t" rtlCol="false" tIns="0" lIns="0" bIns="0" rIns="0">
              <a:spAutoFit/>
            </a:bodyPr>
            <a:lstStyle/>
            <a:p>
              <a:pPr algn="ctr">
                <a:lnSpc>
                  <a:spcPts val="2911"/>
                </a:lnSpc>
              </a:pPr>
              <a:r>
                <a:rPr lang="en-US" sz="2079">
                  <a:solidFill>
                    <a:srgbClr val="343434"/>
                  </a:solidFill>
                  <a:latin typeface="HK Grotesk Bold"/>
                </a:rPr>
                <a:t>Guarana</a:t>
              </a:r>
            </a:p>
            <a:p>
              <a:pPr algn="ctr">
                <a:lnSpc>
                  <a:spcPts val="2911"/>
                </a:lnSpc>
              </a:pPr>
              <a:r>
                <a:rPr lang="en-US" sz="2079">
                  <a:solidFill>
                    <a:srgbClr val="343434"/>
                  </a:solidFill>
                  <a:latin typeface="HK Grotesk Bold"/>
                </a:rPr>
                <a:t>15.5%</a:t>
              </a:r>
            </a:p>
          </p:txBody>
        </p:sp>
        <p:grpSp>
          <p:nvGrpSpPr>
            <p:cNvPr name="Group 18" id="18"/>
            <p:cNvGrpSpPr>
              <a:grpSpLocks noChangeAspect="true"/>
            </p:cNvGrpSpPr>
            <p:nvPr/>
          </p:nvGrpSpPr>
          <p:grpSpPr>
            <a:xfrm rot="0">
              <a:off x="1231447" y="759284"/>
              <a:ext cx="5969666" cy="5969666"/>
              <a:chOff x="0" y="0"/>
              <a:chExt cx="2540000" cy="2540000"/>
            </a:xfrm>
          </p:grpSpPr>
          <p:sp>
            <p:nvSpPr>
              <p:cNvPr name="Freeform 19" id="19"/>
              <p:cNvSpPr/>
              <p:nvPr/>
            </p:nvSpPr>
            <p:spPr>
              <a:xfrm flipH="false" flipV="false" rot="0">
                <a:off x="1270000" y="0"/>
                <a:ext cx="1377690" cy="2285876"/>
              </a:xfrm>
              <a:custGeom>
                <a:avLst/>
                <a:gdLst/>
                <a:ahLst/>
                <a:cxnLst/>
                <a:rect r="r" b="b" t="t" l="l"/>
                <a:pathLst>
                  <a:path h="2285876" w="1377690">
                    <a:moveTo>
                      <a:pt x="0" y="0"/>
                    </a:moveTo>
                    <a:cubicBezTo>
                      <a:pt x="546609" y="0"/>
                      <a:pt x="1031900" y="349748"/>
                      <a:pt x="1204795" y="868293"/>
                    </a:cubicBezTo>
                    <a:cubicBezTo>
                      <a:pt x="1377690" y="1386837"/>
                      <a:pt x="1199399" y="1957840"/>
                      <a:pt x="762165" y="2285876"/>
                    </a:cubicBezTo>
                    <a:lnTo>
                      <a:pt x="381083" y="1777938"/>
                    </a:lnTo>
                    <a:cubicBezTo>
                      <a:pt x="599699" y="1613920"/>
                      <a:pt x="688845" y="1328419"/>
                      <a:pt x="602398" y="1069146"/>
                    </a:cubicBezTo>
                    <a:cubicBezTo>
                      <a:pt x="515950" y="809874"/>
                      <a:pt x="273304" y="635000"/>
                      <a:pt x="0" y="635000"/>
                    </a:cubicBezTo>
                    <a:close/>
                  </a:path>
                </a:pathLst>
              </a:custGeom>
              <a:solidFill>
                <a:srgbClr val="2A9D8F"/>
              </a:solidFill>
            </p:spPr>
          </p:sp>
          <p:sp>
            <p:nvSpPr>
              <p:cNvPr name="Freeform 20" id="20"/>
              <p:cNvSpPr/>
              <p:nvPr/>
            </p:nvSpPr>
            <p:spPr>
              <a:xfrm flipH="false" flipV="false" rot="0">
                <a:off x="238075" y="1640145"/>
                <a:ext cx="1843910" cy="934359"/>
              </a:xfrm>
              <a:custGeom>
                <a:avLst/>
                <a:gdLst/>
                <a:ahLst/>
                <a:cxnLst/>
                <a:rect r="r" b="b" t="t" l="l"/>
                <a:pathLst>
                  <a:path h="934359" w="1843910">
                    <a:moveTo>
                      <a:pt x="1843910" y="606369"/>
                    </a:moveTo>
                    <a:cubicBezTo>
                      <a:pt x="1572827" y="831779"/>
                      <a:pt x="1220242" y="934360"/>
                      <a:pt x="870544" y="889560"/>
                    </a:cubicBezTo>
                    <a:cubicBezTo>
                      <a:pt x="520846" y="844760"/>
                      <a:pt x="205507" y="656612"/>
                      <a:pt x="0" y="370146"/>
                    </a:cubicBezTo>
                    <a:lnTo>
                      <a:pt x="515962" y="0"/>
                    </a:lnTo>
                    <a:cubicBezTo>
                      <a:pt x="618716" y="143233"/>
                      <a:pt x="776386" y="237307"/>
                      <a:pt x="951235" y="259707"/>
                    </a:cubicBezTo>
                    <a:cubicBezTo>
                      <a:pt x="1126084" y="282107"/>
                      <a:pt x="1302376" y="230817"/>
                      <a:pt x="1437918" y="118112"/>
                    </a:cubicBezTo>
                    <a:close/>
                  </a:path>
                </a:pathLst>
              </a:custGeom>
              <a:solidFill>
                <a:srgbClr val="E9C46A"/>
              </a:solidFill>
            </p:spPr>
          </p:sp>
          <p:sp>
            <p:nvSpPr>
              <p:cNvPr name="Freeform 21" id="21"/>
              <p:cNvSpPr/>
              <p:nvPr/>
            </p:nvSpPr>
            <p:spPr>
              <a:xfrm flipH="false" flipV="false" rot="0">
                <a:off x="-92789" y="506460"/>
                <a:ext cx="865971" cy="1554480"/>
              </a:xfrm>
              <a:custGeom>
                <a:avLst/>
                <a:gdLst/>
                <a:ahLst/>
                <a:cxnLst/>
                <a:rect r="r" b="b" t="t" l="l"/>
                <a:pathLst>
                  <a:path h="1554480" w="865971">
                    <a:moveTo>
                      <a:pt x="369153" y="1554480"/>
                    </a:moveTo>
                    <a:cubicBezTo>
                      <a:pt x="8720" y="1101679"/>
                      <a:pt x="0" y="462466"/>
                      <a:pt x="347946" y="0"/>
                    </a:cubicBezTo>
                    <a:lnTo>
                      <a:pt x="855367" y="381770"/>
                    </a:lnTo>
                    <a:cubicBezTo>
                      <a:pt x="681394" y="613003"/>
                      <a:pt x="685755" y="932610"/>
                      <a:pt x="865971" y="1159010"/>
                    </a:cubicBezTo>
                    <a:close/>
                  </a:path>
                </a:pathLst>
              </a:custGeom>
              <a:solidFill>
                <a:srgbClr val="F4A261"/>
              </a:solidFill>
            </p:spPr>
          </p:sp>
          <p:sp>
            <p:nvSpPr>
              <p:cNvPr name="Freeform 22" id="22"/>
              <p:cNvSpPr/>
              <p:nvPr/>
            </p:nvSpPr>
            <p:spPr>
              <a:xfrm flipH="false" flipV="false" rot="0">
                <a:off x="218264" y="0"/>
                <a:ext cx="1051673" cy="914068"/>
              </a:xfrm>
              <a:custGeom>
                <a:avLst/>
                <a:gdLst/>
                <a:ahLst/>
                <a:cxnLst/>
                <a:rect r="r" b="b" t="t" l="l"/>
                <a:pathLst>
                  <a:path h="914068" w="1051673">
                    <a:moveTo>
                      <a:pt x="0" y="558135"/>
                    </a:moveTo>
                    <a:cubicBezTo>
                      <a:pt x="236221" y="209134"/>
                      <a:pt x="630180" y="42"/>
                      <a:pt x="1051609" y="0"/>
                    </a:cubicBezTo>
                    <a:lnTo>
                      <a:pt x="1051673" y="635000"/>
                    </a:lnTo>
                    <a:cubicBezTo>
                      <a:pt x="840958" y="635021"/>
                      <a:pt x="643978" y="739567"/>
                      <a:pt x="525868" y="914068"/>
                    </a:cubicBezTo>
                    <a:close/>
                  </a:path>
                </a:pathLst>
              </a:custGeom>
              <a:solidFill>
                <a:srgbClr val="E76F51"/>
              </a:solidFill>
            </p:spPr>
          </p:sp>
        </p:gr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17</a:t>
            </a:r>
          </a:p>
        </p:txBody>
      </p:sp>
      <p:sp>
        <p:nvSpPr>
          <p:cNvPr name="Freeform 3" id="3"/>
          <p:cNvSpPr/>
          <p:nvPr/>
        </p:nvSpPr>
        <p:spPr>
          <a:xfrm flipH="false" flipV="false" rot="-5400000">
            <a:off x="9505430" y="1894769"/>
            <a:ext cx="6957906" cy="6898960"/>
          </a:xfrm>
          <a:custGeom>
            <a:avLst/>
            <a:gdLst/>
            <a:ahLst/>
            <a:cxnLst/>
            <a:rect r="r" b="b" t="t" l="l"/>
            <a:pathLst>
              <a:path h="6898960" w="6957906">
                <a:moveTo>
                  <a:pt x="0" y="0"/>
                </a:moveTo>
                <a:lnTo>
                  <a:pt x="6957907" y="0"/>
                </a:lnTo>
                <a:lnTo>
                  <a:pt x="6957907" y="6898961"/>
                </a:lnTo>
                <a:lnTo>
                  <a:pt x="0" y="6898961"/>
                </a:lnTo>
                <a:lnTo>
                  <a:pt x="0" y="0"/>
                </a:lnTo>
                <a:close/>
              </a:path>
            </a:pathLst>
          </a:custGeom>
          <a:blipFill>
            <a:blip r:embed="rId3"/>
            <a:stretch>
              <a:fillRect l="-75238" t="0" r="-70724"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sp>
        <p:nvSpPr>
          <p:cNvPr name="Freeform 6" id="6"/>
          <p:cNvSpPr/>
          <p:nvPr/>
        </p:nvSpPr>
        <p:spPr>
          <a:xfrm flipH="false" flipV="false" rot="0">
            <a:off x="1005637" y="2658362"/>
            <a:ext cx="7852992" cy="3816939"/>
          </a:xfrm>
          <a:custGeom>
            <a:avLst/>
            <a:gdLst/>
            <a:ahLst/>
            <a:cxnLst/>
            <a:rect r="r" b="b" t="t" l="l"/>
            <a:pathLst>
              <a:path h="3816939" w="7852992">
                <a:moveTo>
                  <a:pt x="0" y="0"/>
                </a:moveTo>
                <a:lnTo>
                  <a:pt x="7852992" y="0"/>
                </a:lnTo>
                <a:lnTo>
                  <a:pt x="7852992" y="3816939"/>
                </a:lnTo>
                <a:lnTo>
                  <a:pt x="0" y="3816939"/>
                </a:lnTo>
                <a:lnTo>
                  <a:pt x="0" y="0"/>
                </a:lnTo>
                <a:close/>
              </a:path>
            </a:pathLst>
          </a:custGeom>
          <a:blipFill>
            <a:blip r:embed="rId6"/>
            <a:stretch>
              <a:fillRect l="-4016" t="-8266" r="-4227" b="-7652"/>
            </a:stretch>
          </a:blipFill>
        </p:spPr>
      </p:sp>
      <p:sp>
        <p:nvSpPr>
          <p:cNvPr name="Freeform 7" id="7"/>
          <p:cNvSpPr/>
          <p:nvPr/>
        </p:nvSpPr>
        <p:spPr>
          <a:xfrm flipH="false" flipV="false" rot="0">
            <a:off x="2196659" y="6798042"/>
            <a:ext cx="5326280" cy="1854687"/>
          </a:xfrm>
          <a:custGeom>
            <a:avLst/>
            <a:gdLst/>
            <a:ahLst/>
            <a:cxnLst/>
            <a:rect r="r" b="b" t="t" l="l"/>
            <a:pathLst>
              <a:path h="1854687" w="5326280">
                <a:moveTo>
                  <a:pt x="0" y="0"/>
                </a:moveTo>
                <a:lnTo>
                  <a:pt x="5326280" y="0"/>
                </a:lnTo>
                <a:lnTo>
                  <a:pt x="5326280" y="1854687"/>
                </a:lnTo>
                <a:lnTo>
                  <a:pt x="0" y="1854687"/>
                </a:lnTo>
                <a:lnTo>
                  <a:pt x="0" y="0"/>
                </a:lnTo>
                <a:close/>
              </a:path>
            </a:pathLst>
          </a:custGeom>
          <a:blipFill>
            <a:blip r:embed="rId7"/>
            <a:stretch>
              <a:fillRect l="0" t="0" r="0" b="0"/>
            </a:stretch>
          </a:blipFill>
        </p:spPr>
      </p:sp>
      <p:sp>
        <p:nvSpPr>
          <p:cNvPr name="TextBox 8" id="8"/>
          <p:cNvSpPr txBox="true"/>
          <p:nvPr/>
        </p:nvSpPr>
        <p:spPr>
          <a:xfrm rot="0">
            <a:off x="6777568" y="728718"/>
            <a:ext cx="5675078"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Consumer Preferneces</a:t>
            </a:r>
          </a:p>
        </p:txBody>
      </p:sp>
      <p:sp>
        <p:nvSpPr>
          <p:cNvPr name="TextBox 9" id="9"/>
          <p:cNvSpPr txBox="true"/>
          <p:nvPr/>
        </p:nvSpPr>
        <p:spPr>
          <a:xfrm rot="0">
            <a:off x="575597" y="1727394"/>
            <a:ext cx="8568403" cy="771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What packaging preferences do respondents have for energy drinks?</a:t>
            </a:r>
          </a:p>
        </p:txBody>
      </p:sp>
      <p:sp>
        <p:nvSpPr>
          <p:cNvPr name="TextBox 10" id="10"/>
          <p:cNvSpPr txBox="true"/>
          <p:nvPr/>
        </p:nvSpPr>
        <p:spPr>
          <a:xfrm rot="0">
            <a:off x="456519" y="8937503"/>
            <a:ext cx="10539705" cy="105387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"Cans and bottles emerge as the preferred choices for packaging among consumers, owing to their convenience in terms of portability and aesthetic appeal. Not only are they easy to carry, but they also provide a stylish and visually appealing look when held."</a:t>
            </a:r>
          </a:p>
        </p:txBody>
      </p:sp>
      <p:sp>
        <p:nvSpPr>
          <p:cNvPr name="TextBox 11" id="11"/>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2" id="12"/>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grpSp>
        <p:nvGrpSpPr>
          <p:cNvPr name="Group 13" id="13"/>
          <p:cNvGrpSpPr/>
          <p:nvPr/>
        </p:nvGrpSpPr>
        <p:grpSpPr>
          <a:xfrm rot="0">
            <a:off x="9637400" y="2414123"/>
            <a:ext cx="6650777" cy="5835793"/>
            <a:chOff x="0" y="0"/>
            <a:chExt cx="8867703" cy="7781057"/>
          </a:xfrm>
        </p:grpSpPr>
        <p:sp>
          <p:nvSpPr>
            <p:cNvPr name="TextBox 14" id="14"/>
            <p:cNvSpPr txBox="true"/>
            <p:nvPr/>
          </p:nvSpPr>
          <p:spPr>
            <a:xfrm rot="0">
              <a:off x="8021252" y="2410052"/>
              <a:ext cx="846451" cy="804115"/>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Cans</a:t>
              </a:r>
            </a:p>
            <a:p>
              <a:pPr algn="ctr">
                <a:lnSpc>
                  <a:spcPts val="2492"/>
                </a:lnSpc>
              </a:pPr>
              <a:r>
                <a:rPr lang="en-US" sz="1780">
                  <a:solidFill>
                    <a:srgbClr val="343434"/>
                  </a:solidFill>
                  <a:latin typeface="HK Grotesk Bold"/>
                </a:rPr>
                <a:t>39.8%</a:t>
              </a:r>
            </a:p>
          </p:txBody>
        </p:sp>
        <p:sp>
          <p:nvSpPr>
            <p:cNvPr name="TextBox 15" id="15"/>
            <p:cNvSpPr txBox="true"/>
            <p:nvPr/>
          </p:nvSpPr>
          <p:spPr>
            <a:xfrm rot="0">
              <a:off x="3455795" y="6976943"/>
              <a:ext cx="846451" cy="804115"/>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Bottle</a:t>
              </a:r>
            </a:p>
            <a:p>
              <a:pPr algn="ctr">
                <a:lnSpc>
                  <a:spcPts val="2492"/>
                </a:lnSpc>
              </a:pPr>
              <a:r>
                <a:rPr lang="en-US" sz="1780">
                  <a:solidFill>
                    <a:srgbClr val="343434"/>
                  </a:solidFill>
                  <a:latin typeface="HK Grotesk Bold"/>
                </a:rPr>
                <a:t>30.5%</a:t>
              </a:r>
            </a:p>
          </p:txBody>
        </p:sp>
        <p:sp>
          <p:nvSpPr>
            <p:cNvPr name="TextBox 16" id="16"/>
            <p:cNvSpPr txBox="true"/>
            <p:nvPr/>
          </p:nvSpPr>
          <p:spPr>
            <a:xfrm rot="0">
              <a:off x="0" y="2908327"/>
              <a:ext cx="1453832" cy="804115"/>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Collectible</a:t>
              </a:r>
            </a:p>
            <a:p>
              <a:pPr algn="ctr">
                <a:lnSpc>
                  <a:spcPts val="2492"/>
                </a:lnSpc>
              </a:pPr>
              <a:r>
                <a:rPr lang="en-US" sz="1780">
                  <a:solidFill>
                    <a:srgbClr val="343434"/>
                  </a:solidFill>
                  <a:latin typeface="HK Grotesk Bold"/>
                </a:rPr>
                <a:t>15%</a:t>
              </a:r>
            </a:p>
          </p:txBody>
        </p:sp>
        <p:sp>
          <p:nvSpPr>
            <p:cNvPr name="TextBox 17" id="17"/>
            <p:cNvSpPr txBox="true"/>
            <p:nvPr/>
          </p:nvSpPr>
          <p:spPr>
            <a:xfrm rot="0">
              <a:off x="1190117" y="588860"/>
              <a:ext cx="1740809" cy="804115"/>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Eco-Friendly</a:t>
              </a:r>
            </a:p>
            <a:p>
              <a:pPr algn="ctr">
                <a:lnSpc>
                  <a:spcPts val="2492"/>
                </a:lnSpc>
              </a:pPr>
              <a:r>
                <a:rPr lang="en-US" sz="1780">
                  <a:solidFill>
                    <a:srgbClr val="343434"/>
                  </a:solidFill>
                  <a:latin typeface="HK Grotesk Bold"/>
                </a:rPr>
                <a:t>9.8%</a:t>
              </a:r>
            </a:p>
          </p:txBody>
        </p:sp>
        <p:sp>
          <p:nvSpPr>
            <p:cNvPr name="TextBox 18" id="18"/>
            <p:cNvSpPr txBox="true"/>
            <p:nvPr/>
          </p:nvSpPr>
          <p:spPr>
            <a:xfrm rot="0">
              <a:off x="4071179" y="-28575"/>
              <a:ext cx="784835" cy="804115"/>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Other</a:t>
              </a:r>
            </a:p>
            <a:p>
              <a:pPr algn="ctr">
                <a:lnSpc>
                  <a:spcPts val="2492"/>
                </a:lnSpc>
              </a:pPr>
              <a:r>
                <a:rPr lang="en-US" sz="1780">
                  <a:solidFill>
                    <a:srgbClr val="343434"/>
                  </a:solidFill>
                  <a:latin typeface="HK Grotesk Bold"/>
                </a:rPr>
                <a:t>4.8%</a:t>
              </a:r>
            </a:p>
          </p:txBody>
        </p:sp>
        <p:grpSp>
          <p:nvGrpSpPr>
            <p:cNvPr name="Group 19" id="19"/>
            <p:cNvGrpSpPr>
              <a:grpSpLocks noChangeAspect="true"/>
            </p:cNvGrpSpPr>
            <p:nvPr/>
          </p:nvGrpSpPr>
          <p:grpSpPr>
            <a:xfrm rot="0">
              <a:off x="2030405" y="978859"/>
              <a:ext cx="5963684" cy="5963684"/>
              <a:chOff x="0" y="0"/>
              <a:chExt cx="2540000" cy="2540000"/>
            </a:xfrm>
          </p:grpSpPr>
          <p:sp>
            <p:nvSpPr>
              <p:cNvPr name="Freeform 20" id="20"/>
              <p:cNvSpPr/>
              <p:nvPr/>
            </p:nvSpPr>
            <p:spPr>
              <a:xfrm flipH="false" flipV="false" rot="0">
                <a:off x="1270000" y="0"/>
                <a:ext cx="1377690" cy="2326444"/>
              </a:xfrm>
              <a:custGeom>
                <a:avLst/>
                <a:gdLst/>
                <a:ahLst/>
                <a:cxnLst/>
                <a:rect r="r" b="b" t="t" l="l"/>
                <a:pathLst>
                  <a:path h="2326444" w="1377690">
                    <a:moveTo>
                      <a:pt x="0" y="0"/>
                    </a:moveTo>
                    <a:cubicBezTo>
                      <a:pt x="559561" y="0"/>
                      <a:pt x="1053188" y="366229"/>
                      <a:pt x="1215439" y="901750"/>
                    </a:cubicBezTo>
                    <a:cubicBezTo>
                      <a:pt x="1377690" y="1437271"/>
                      <a:pt x="1170327" y="2015884"/>
                      <a:pt x="704859" y="2326444"/>
                    </a:cubicBezTo>
                    <a:lnTo>
                      <a:pt x="352430" y="1798222"/>
                    </a:lnTo>
                    <a:cubicBezTo>
                      <a:pt x="585164" y="1642942"/>
                      <a:pt x="688845" y="1353636"/>
                      <a:pt x="607720" y="1085875"/>
                    </a:cubicBezTo>
                    <a:cubicBezTo>
                      <a:pt x="526594" y="818114"/>
                      <a:pt x="279780" y="635000"/>
                      <a:pt x="0" y="635000"/>
                    </a:cubicBezTo>
                    <a:close/>
                  </a:path>
                </a:pathLst>
              </a:custGeom>
              <a:solidFill>
                <a:srgbClr val="F25F5C"/>
              </a:solidFill>
            </p:spPr>
          </p:sp>
          <p:sp>
            <p:nvSpPr>
              <p:cNvPr name="Freeform 21" id="21"/>
              <p:cNvSpPr/>
              <p:nvPr/>
            </p:nvSpPr>
            <p:spPr>
              <a:xfrm flipH="false" flipV="false" rot="0">
                <a:off x="37828" y="1423827"/>
                <a:ext cx="1988951" cy="1184896"/>
              </a:xfrm>
              <a:custGeom>
                <a:avLst/>
                <a:gdLst/>
                <a:ahLst/>
                <a:cxnLst/>
                <a:rect r="r" b="b" t="t" l="l"/>
                <a:pathLst>
                  <a:path h="1184896" w="1988951">
                    <a:moveTo>
                      <a:pt x="1988950" y="866068"/>
                    </a:moveTo>
                    <a:cubicBezTo>
                      <a:pt x="1648144" y="1118952"/>
                      <a:pt x="1203547" y="1184896"/>
                      <a:pt x="804011" y="1041823"/>
                    </a:cubicBezTo>
                    <a:cubicBezTo>
                      <a:pt x="404475" y="898749"/>
                      <a:pt x="102805" y="565567"/>
                      <a:pt x="0" y="153827"/>
                    </a:cubicBezTo>
                    <a:lnTo>
                      <a:pt x="616086" y="0"/>
                    </a:lnTo>
                    <a:cubicBezTo>
                      <a:pt x="667488" y="205870"/>
                      <a:pt x="818324" y="372461"/>
                      <a:pt x="1018092" y="443998"/>
                    </a:cubicBezTo>
                    <a:cubicBezTo>
                      <a:pt x="1217860" y="515534"/>
                      <a:pt x="1440158" y="482562"/>
                      <a:pt x="1610561" y="356121"/>
                    </a:cubicBezTo>
                    <a:close/>
                  </a:path>
                </a:pathLst>
              </a:custGeom>
              <a:solidFill>
                <a:srgbClr val="F4A261"/>
              </a:solidFill>
            </p:spPr>
          </p:sp>
          <p:sp>
            <p:nvSpPr>
              <p:cNvPr name="Freeform 22" id="22"/>
              <p:cNvSpPr/>
              <p:nvPr/>
            </p:nvSpPr>
            <p:spPr>
              <a:xfrm flipH="false" flipV="false" rot="0">
                <a:off x="-69932" y="453375"/>
                <a:ext cx="853613" cy="1185478"/>
              </a:xfrm>
              <a:custGeom>
                <a:avLst/>
                <a:gdLst/>
                <a:ahLst/>
                <a:cxnLst/>
                <a:rect r="r" b="b" t="t" l="l"/>
                <a:pathLst>
                  <a:path h="1185478" w="853613">
                    <a:moveTo>
                      <a:pt x="124676" y="1185477"/>
                    </a:moveTo>
                    <a:cubicBezTo>
                      <a:pt x="0" y="774710"/>
                      <a:pt x="91268" y="328760"/>
                      <a:pt x="367295" y="0"/>
                    </a:cubicBezTo>
                    <a:lnTo>
                      <a:pt x="853613" y="408312"/>
                    </a:lnTo>
                    <a:cubicBezTo>
                      <a:pt x="715600" y="572693"/>
                      <a:pt x="669966" y="795667"/>
                      <a:pt x="732304" y="1001051"/>
                    </a:cubicBezTo>
                    <a:close/>
                  </a:path>
                </a:pathLst>
              </a:custGeom>
              <a:solidFill>
                <a:srgbClr val="FFC24A"/>
              </a:solidFill>
            </p:spPr>
          </p:sp>
          <p:sp>
            <p:nvSpPr>
              <p:cNvPr name="Freeform 23" id="23"/>
              <p:cNvSpPr/>
              <p:nvPr/>
            </p:nvSpPr>
            <p:spPr>
              <a:xfrm flipH="false" flipV="false" rot="0">
                <a:off x="257764" y="40983"/>
                <a:ext cx="852223" cy="845521"/>
              </a:xfrm>
              <a:custGeom>
                <a:avLst/>
                <a:gdLst/>
                <a:ahLst/>
                <a:cxnLst/>
                <a:rect r="r" b="b" t="t" l="l"/>
                <a:pathLst>
                  <a:path h="845521" w="852223">
                    <a:moveTo>
                      <a:pt x="0" y="462024"/>
                    </a:moveTo>
                    <a:cubicBezTo>
                      <a:pt x="172294" y="234640"/>
                      <a:pt x="416130" y="71889"/>
                      <a:pt x="692211" y="0"/>
                    </a:cubicBezTo>
                    <a:lnTo>
                      <a:pt x="852223" y="614508"/>
                    </a:lnTo>
                    <a:cubicBezTo>
                      <a:pt x="714183" y="650453"/>
                      <a:pt x="592265" y="731828"/>
                      <a:pt x="506118" y="845520"/>
                    </a:cubicBezTo>
                    <a:close/>
                  </a:path>
                </a:pathLst>
              </a:custGeom>
              <a:solidFill>
                <a:srgbClr val="FFE066"/>
              </a:solidFill>
            </p:spPr>
          </p:sp>
          <p:sp>
            <p:nvSpPr>
              <p:cNvPr name="Freeform 24" id="24"/>
              <p:cNvSpPr/>
              <p:nvPr/>
            </p:nvSpPr>
            <p:spPr>
              <a:xfrm flipH="false" flipV="false" rot="0">
                <a:off x="888949" y="0"/>
                <a:ext cx="380987" cy="664257"/>
              </a:xfrm>
              <a:custGeom>
                <a:avLst/>
                <a:gdLst/>
                <a:ahLst/>
                <a:cxnLst/>
                <a:rect r="r" b="b" t="t" l="l"/>
                <a:pathLst>
                  <a:path h="664257" w="380987">
                    <a:moveTo>
                      <a:pt x="0" y="58513"/>
                    </a:moveTo>
                    <a:cubicBezTo>
                      <a:pt x="123259" y="19744"/>
                      <a:pt x="251712" y="13"/>
                      <a:pt x="380924" y="0"/>
                    </a:cubicBezTo>
                    <a:lnTo>
                      <a:pt x="380988" y="635000"/>
                    </a:lnTo>
                    <a:cubicBezTo>
                      <a:pt x="316382" y="635006"/>
                      <a:pt x="252155" y="644872"/>
                      <a:pt x="190526" y="664257"/>
                    </a:cubicBezTo>
                    <a:close/>
                  </a:path>
                </a:pathLst>
              </a:custGeom>
              <a:solidFill>
                <a:srgbClr val="FFFFFF"/>
              </a:solidFill>
            </p:spPr>
          </p:sp>
        </p:gr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18364" y="2171203"/>
            <a:ext cx="6957906" cy="6898960"/>
          </a:xfrm>
          <a:custGeom>
            <a:avLst/>
            <a:gdLst/>
            <a:ahLst/>
            <a:cxnLst/>
            <a:rect r="r" b="b" t="t" l="l"/>
            <a:pathLst>
              <a:path h="6898960" w="6957906">
                <a:moveTo>
                  <a:pt x="0" y="0"/>
                </a:moveTo>
                <a:lnTo>
                  <a:pt x="6957907" y="0"/>
                </a:lnTo>
                <a:lnTo>
                  <a:pt x="6957907" y="6898960"/>
                </a:lnTo>
                <a:lnTo>
                  <a:pt x="0" y="6898960"/>
                </a:lnTo>
                <a:lnTo>
                  <a:pt x="0" y="0"/>
                </a:lnTo>
                <a:close/>
              </a:path>
            </a:pathLst>
          </a:custGeom>
          <a:blipFill>
            <a:blip r:embed="rId3"/>
            <a:stretch>
              <a:fillRect l="-75238" t="0" r="-70724" b="-2636"/>
            </a:stretch>
          </a:blipFill>
        </p:spPr>
      </p:sp>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sp>
        <p:nvSpPr>
          <p:cNvPr name="Freeform 5" id="5"/>
          <p:cNvSpPr/>
          <p:nvPr/>
        </p:nvSpPr>
        <p:spPr>
          <a:xfrm flipH="false" flipV="false" rot="0">
            <a:off x="11030852" y="6353393"/>
            <a:ext cx="4082627" cy="1697272"/>
          </a:xfrm>
          <a:custGeom>
            <a:avLst/>
            <a:gdLst/>
            <a:ahLst/>
            <a:cxnLst/>
            <a:rect r="r" b="b" t="t" l="l"/>
            <a:pathLst>
              <a:path h="1697272" w="4082627">
                <a:moveTo>
                  <a:pt x="0" y="0"/>
                </a:moveTo>
                <a:lnTo>
                  <a:pt x="4082627" y="0"/>
                </a:lnTo>
                <a:lnTo>
                  <a:pt x="4082627" y="1697272"/>
                </a:lnTo>
                <a:lnTo>
                  <a:pt x="0" y="1697272"/>
                </a:lnTo>
                <a:lnTo>
                  <a:pt x="0" y="0"/>
                </a:lnTo>
                <a:close/>
              </a:path>
            </a:pathLst>
          </a:custGeom>
          <a:blipFill>
            <a:blip r:embed="rId6"/>
            <a:stretch>
              <a:fillRect l="0" t="0" r="0" b="0"/>
            </a:stretch>
          </a:blipFill>
        </p:spPr>
      </p:sp>
      <p:sp>
        <p:nvSpPr>
          <p:cNvPr name="Freeform 6" id="6"/>
          <p:cNvSpPr/>
          <p:nvPr/>
        </p:nvSpPr>
        <p:spPr>
          <a:xfrm flipH="false" flipV="false" rot="0">
            <a:off x="9928838" y="2374564"/>
            <a:ext cx="6286655" cy="3498345"/>
          </a:xfrm>
          <a:custGeom>
            <a:avLst/>
            <a:gdLst/>
            <a:ahLst/>
            <a:cxnLst/>
            <a:rect r="r" b="b" t="t" l="l"/>
            <a:pathLst>
              <a:path h="3498345" w="6286655">
                <a:moveTo>
                  <a:pt x="0" y="0"/>
                </a:moveTo>
                <a:lnTo>
                  <a:pt x="6286655" y="0"/>
                </a:lnTo>
                <a:lnTo>
                  <a:pt x="6286655" y="3498345"/>
                </a:lnTo>
                <a:lnTo>
                  <a:pt x="0" y="3498345"/>
                </a:lnTo>
                <a:lnTo>
                  <a:pt x="0" y="0"/>
                </a:lnTo>
                <a:close/>
              </a:path>
            </a:pathLst>
          </a:custGeom>
          <a:blipFill>
            <a:blip r:embed="rId7"/>
            <a:stretch>
              <a:fillRect l="-7871" t="-14293" r="-8383" b="-14679"/>
            </a:stretch>
          </a:blipFill>
        </p:spPr>
      </p:sp>
      <p:sp>
        <p:nvSpPr>
          <p:cNvPr name="TextBox 7" id="7"/>
          <p:cNvSpPr txBox="true"/>
          <p:nvPr/>
        </p:nvSpPr>
        <p:spPr>
          <a:xfrm rot="0">
            <a:off x="4787262" y="1503555"/>
            <a:ext cx="13309589"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 What are the key factors influencing consumers decision to try new energy drinks brands?</a:t>
            </a:r>
          </a:p>
        </p:txBody>
      </p:sp>
      <p:sp>
        <p:nvSpPr>
          <p:cNvPr name="TextBox 8" id="8"/>
          <p:cNvSpPr txBox="true"/>
          <p:nvPr/>
        </p:nvSpPr>
        <p:spPr>
          <a:xfrm rot="0">
            <a:off x="8943147" y="8102332"/>
            <a:ext cx="8657472" cy="1758577"/>
          </a:xfrm>
          <a:prstGeom prst="rect">
            <a:avLst/>
          </a:prstGeom>
        </p:spPr>
        <p:txBody>
          <a:bodyPr anchor="t" rtlCol="false" tIns="0" lIns="0" bIns="0" rIns="0">
            <a:spAutoFit/>
          </a:bodyPr>
          <a:lstStyle/>
          <a:p>
            <a:pPr>
              <a:lnSpc>
                <a:spcPts val="2800"/>
              </a:lnSpc>
            </a:pPr>
          </a:p>
          <a:p>
            <a:pPr marL="431804" indent="-215902" lvl="1">
              <a:lnSpc>
                <a:spcPts val="2800"/>
              </a:lnSpc>
              <a:buFont typeface="Arial"/>
              <a:buChar char="•"/>
            </a:pPr>
            <a:r>
              <a:rPr lang="en-US" sz="2000">
                <a:solidFill>
                  <a:srgbClr val="343434"/>
                </a:solidFill>
                <a:latin typeface="HK Grotesk Medium"/>
              </a:rPr>
              <a:t>The key factors influencing consumers' decisions to try new energy drink brands are the unavailability of the brand locally, with 2,431 respondents indicating this as a significant factor, followed closely by health concerns, identified by 2,258 respondents.</a:t>
            </a:r>
          </a:p>
        </p:txBody>
      </p:sp>
      <p:sp>
        <p:nvSpPr>
          <p:cNvPr name="TextBox 9" id="9"/>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1" id="11"/>
          <p:cNvSpPr txBox="true"/>
          <p:nvPr/>
        </p:nvSpPr>
        <p:spPr>
          <a:xfrm rot="0">
            <a:off x="6777568" y="494016"/>
            <a:ext cx="5675078"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Consumer Preferneces</a:t>
            </a:r>
          </a:p>
        </p:txBody>
      </p:sp>
      <p:grpSp>
        <p:nvGrpSpPr>
          <p:cNvPr name="Group 12" id="12"/>
          <p:cNvGrpSpPr/>
          <p:nvPr/>
        </p:nvGrpSpPr>
        <p:grpSpPr>
          <a:xfrm rot="0">
            <a:off x="1976828" y="2481435"/>
            <a:ext cx="6360518" cy="6324568"/>
            <a:chOff x="0" y="0"/>
            <a:chExt cx="8480691" cy="8432757"/>
          </a:xfrm>
        </p:grpSpPr>
        <p:grpSp>
          <p:nvGrpSpPr>
            <p:cNvPr name="Group 13" id="13"/>
            <p:cNvGrpSpPr>
              <a:grpSpLocks noChangeAspect="true"/>
            </p:cNvGrpSpPr>
            <p:nvPr/>
          </p:nvGrpSpPr>
          <p:grpSpPr>
            <a:xfrm rot="0">
              <a:off x="2697955" y="0"/>
              <a:ext cx="5431019" cy="7979540"/>
              <a:chOff x="0" y="0"/>
              <a:chExt cx="5360364" cy="7875730"/>
            </a:xfrm>
          </p:grpSpPr>
          <p:sp>
            <p:nvSpPr>
              <p:cNvPr name="Freeform 14" id="14"/>
              <p:cNvSpPr/>
              <p:nvPr/>
            </p:nvSpPr>
            <p:spPr>
              <a:xfrm flipH="false" flipV="false" rot="0">
                <a:off x="-6350" y="0"/>
                <a:ext cx="5373064" cy="7875729"/>
              </a:xfrm>
              <a:custGeom>
                <a:avLst/>
                <a:gdLst/>
                <a:ahLst/>
                <a:cxnLst/>
                <a:rect r="r" b="b" t="t" l="l"/>
                <a:pathLst>
                  <a:path h="7875729" w="5373064">
                    <a:moveTo>
                      <a:pt x="0" y="0"/>
                    </a:moveTo>
                    <a:lnTo>
                      <a:pt x="12700" y="0"/>
                    </a:lnTo>
                    <a:lnTo>
                      <a:pt x="12700" y="7875729"/>
                    </a:lnTo>
                    <a:lnTo>
                      <a:pt x="0" y="7875729"/>
                    </a:lnTo>
                    <a:close/>
                    <a:moveTo>
                      <a:pt x="1072073" y="0"/>
                    </a:moveTo>
                    <a:lnTo>
                      <a:pt x="1084773" y="0"/>
                    </a:lnTo>
                    <a:lnTo>
                      <a:pt x="1084773" y="7875729"/>
                    </a:lnTo>
                    <a:lnTo>
                      <a:pt x="1072073" y="7875729"/>
                    </a:lnTo>
                    <a:close/>
                    <a:moveTo>
                      <a:pt x="2144145" y="0"/>
                    </a:moveTo>
                    <a:lnTo>
                      <a:pt x="2156845" y="0"/>
                    </a:lnTo>
                    <a:lnTo>
                      <a:pt x="2156845" y="7875729"/>
                    </a:lnTo>
                    <a:lnTo>
                      <a:pt x="2144145" y="7875729"/>
                    </a:lnTo>
                    <a:close/>
                    <a:moveTo>
                      <a:pt x="3216218" y="0"/>
                    </a:moveTo>
                    <a:lnTo>
                      <a:pt x="3228918" y="0"/>
                    </a:lnTo>
                    <a:lnTo>
                      <a:pt x="3228918" y="7875729"/>
                    </a:lnTo>
                    <a:lnTo>
                      <a:pt x="3216218" y="7875729"/>
                    </a:lnTo>
                    <a:close/>
                    <a:moveTo>
                      <a:pt x="4288291" y="0"/>
                    </a:moveTo>
                    <a:lnTo>
                      <a:pt x="4300991" y="0"/>
                    </a:lnTo>
                    <a:lnTo>
                      <a:pt x="4300991" y="7875729"/>
                    </a:lnTo>
                    <a:lnTo>
                      <a:pt x="4288291" y="7875729"/>
                    </a:lnTo>
                    <a:close/>
                    <a:moveTo>
                      <a:pt x="5360364" y="0"/>
                    </a:moveTo>
                    <a:lnTo>
                      <a:pt x="5373064" y="0"/>
                    </a:lnTo>
                    <a:lnTo>
                      <a:pt x="5373064" y="7875729"/>
                    </a:lnTo>
                    <a:lnTo>
                      <a:pt x="5360364" y="7875729"/>
                    </a:lnTo>
                    <a:close/>
                  </a:path>
                </a:pathLst>
              </a:custGeom>
              <a:solidFill>
                <a:srgbClr val="343434">
                  <a:alpha val="24706"/>
                </a:srgbClr>
              </a:solidFill>
            </p:spPr>
          </p:sp>
        </p:grpSp>
        <p:sp>
          <p:nvSpPr>
            <p:cNvPr name="TextBox 15" id="15"/>
            <p:cNvSpPr txBox="true"/>
            <p:nvPr/>
          </p:nvSpPr>
          <p:spPr>
            <a:xfrm rot="0">
              <a:off x="2620298" y="8075213"/>
              <a:ext cx="155314" cy="357544"/>
            </a:xfrm>
            <a:prstGeom prst="rect">
              <a:avLst/>
            </a:prstGeom>
          </p:spPr>
          <p:txBody>
            <a:bodyPr anchor="t" rtlCol="false" tIns="0" lIns="0" bIns="0" rIns="0">
              <a:spAutoFit/>
            </a:bodyPr>
            <a:lstStyle/>
            <a:p>
              <a:pPr algn="ctr">
                <a:lnSpc>
                  <a:spcPts val="2212"/>
                </a:lnSpc>
              </a:pPr>
              <a:r>
                <a:rPr lang="en-US" sz="1580">
                  <a:solidFill>
                    <a:srgbClr val="343434"/>
                  </a:solidFill>
                  <a:latin typeface="HK Grotesk Bold"/>
                </a:rPr>
                <a:t>0</a:t>
              </a:r>
            </a:p>
          </p:txBody>
        </p:sp>
        <p:sp>
          <p:nvSpPr>
            <p:cNvPr name="TextBox 16" id="16"/>
            <p:cNvSpPr txBox="true"/>
            <p:nvPr/>
          </p:nvSpPr>
          <p:spPr>
            <a:xfrm rot="0">
              <a:off x="3551314" y="8075213"/>
              <a:ext cx="465689" cy="357544"/>
            </a:xfrm>
            <a:prstGeom prst="rect">
              <a:avLst/>
            </a:prstGeom>
          </p:spPr>
          <p:txBody>
            <a:bodyPr anchor="t" rtlCol="false" tIns="0" lIns="0" bIns="0" rIns="0">
              <a:spAutoFit/>
            </a:bodyPr>
            <a:lstStyle/>
            <a:p>
              <a:pPr algn="ctr">
                <a:lnSpc>
                  <a:spcPts val="2212"/>
                </a:lnSpc>
              </a:pPr>
              <a:r>
                <a:rPr lang="en-US" sz="1580">
                  <a:solidFill>
                    <a:srgbClr val="343434"/>
                  </a:solidFill>
                  <a:latin typeface="HK Grotesk Bold"/>
                </a:rPr>
                <a:t>500</a:t>
              </a:r>
            </a:p>
          </p:txBody>
        </p:sp>
        <p:sp>
          <p:nvSpPr>
            <p:cNvPr name="TextBox 17" id="17"/>
            <p:cNvSpPr txBox="true"/>
            <p:nvPr/>
          </p:nvSpPr>
          <p:spPr>
            <a:xfrm rot="0">
              <a:off x="4518645" y="8075213"/>
              <a:ext cx="703435" cy="357544"/>
            </a:xfrm>
            <a:prstGeom prst="rect">
              <a:avLst/>
            </a:prstGeom>
          </p:spPr>
          <p:txBody>
            <a:bodyPr anchor="t" rtlCol="false" tIns="0" lIns="0" bIns="0" rIns="0">
              <a:spAutoFit/>
            </a:bodyPr>
            <a:lstStyle/>
            <a:p>
              <a:pPr algn="ctr">
                <a:lnSpc>
                  <a:spcPts val="2212"/>
                </a:lnSpc>
              </a:pPr>
              <a:r>
                <a:rPr lang="en-US" sz="1580">
                  <a:solidFill>
                    <a:srgbClr val="343434"/>
                  </a:solidFill>
                  <a:latin typeface="HK Grotesk Bold"/>
                </a:rPr>
                <a:t>1,000</a:t>
              </a:r>
            </a:p>
          </p:txBody>
        </p:sp>
        <p:sp>
          <p:nvSpPr>
            <p:cNvPr name="TextBox 18" id="18"/>
            <p:cNvSpPr txBox="true"/>
            <p:nvPr/>
          </p:nvSpPr>
          <p:spPr>
            <a:xfrm rot="0">
              <a:off x="5604849" y="8075213"/>
              <a:ext cx="703435" cy="357544"/>
            </a:xfrm>
            <a:prstGeom prst="rect">
              <a:avLst/>
            </a:prstGeom>
          </p:spPr>
          <p:txBody>
            <a:bodyPr anchor="t" rtlCol="false" tIns="0" lIns="0" bIns="0" rIns="0">
              <a:spAutoFit/>
            </a:bodyPr>
            <a:lstStyle/>
            <a:p>
              <a:pPr algn="ctr">
                <a:lnSpc>
                  <a:spcPts val="2212"/>
                </a:lnSpc>
              </a:pPr>
              <a:r>
                <a:rPr lang="en-US" sz="1580">
                  <a:solidFill>
                    <a:srgbClr val="343434"/>
                  </a:solidFill>
                  <a:latin typeface="HK Grotesk Bold"/>
                </a:rPr>
                <a:t>1,500</a:t>
              </a:r>
            </a:p>
          </p:txBody>
        </p:sp>
        <p:sp>
          <p:nvSpPr>
            <p:cNvPr name="TextBox 19" id="19"/>
            <p:cNvSpPr txBox="true"/>
            <p:nvPr/>
          </p:nvSpPr>
          <p:spPr>
            <a:xfrm rot="0">
              <a:off x="6691052" y="8075213"/>
              <a:ext cx="703435" cy="357544"/>
            </a:xfrm>
            <a:prstGeom prst="rect">
              <a:avLst/>
            </a:prstGeom>
          </p:spPr>
          <p:txBody>
            <a:bodyPr anchor="t" rtlCol="false" tIns="0" lIns="0" bIns="0" rIns="0">
              <a:spAutoFit/>
            </a:bodyPr>
            <a:lstStyle/>
            <a:p>
              <a:pPr algn="ctr">
                <a:lnSpc>
                  <a:spcPts val="2212"/>
                </a:lnSpc>
              </a:pPr>
              <a:r>
                <a:rPr lang="en-US" sz="1580">
                  <a:solidFill>
                    <a:srgbClr val="343434"/>
                  </a:solidFill>
                  <a:latin typeface="HK Grotesk Bold"/>
                </a:rPr>
                <a:t>2,000</a:t>
              </a:r>
            </a:p>
          </p:txBody>
        </p:sp>
        <p:sp>
          <p:nvSpPr>
            <p:cNvPr name="TextBox 20" id="20"/>
            <p:cNvSpPr txBox="true"/>
            <p:nvPr/>
          </p:nvSpPr>
          <p:spPr>
            <a:xfrm rot="0">
              <a:off x="7777256" y="8075213"/>
              <a:ext cx="703435" cy="357544"/>
            </a:xfrm>
            <a:prstGeom prst="rect">
              <a:avLst/>
            </a:prstGeom>
          </p:spPr>
          <p:txBody>
            <a:bodyPr anchor="t" rtlCol="false" tIns="0" lIns="0" bIns="0" rIns="0">
              <a:spAutoFit/>
            </a:bodyPr>
            <a:lstStyle/>
            <a:p>
              <a:pPr algn="ctr">
                <a:lnSpc>
                  <a:spcPts val="2212"/>
                </a:lnSpc>
              </a:pPr>
              <a:r>
                <a:rPr lang="en-US" sz="1580">
                  <a:solidFill>
                    <a:srgbClr val="343434"/>
                  </a:solidFill>
                  <a:latin typeface="HK Grotesk Bold"/>
                </a:rPr>
                <a:t>2,500</a:t>
              </a:r>
            </a:p>
          </p:txBody>
        </p:sp>
        <p:sp>
          <p:nvSpPr>
            <p:cNvPr name="TextBox 21" id="21"/>
            <p:cNvSpPr txBox="true"/>
            <p:nvPr/>
          </p:nvSpPr>
          <p:spPr>
            <a:xfrm rot="0">
              <a:off x="0" y="540285"/>
              <a:ext cx="2564181" cy="357544"/>
            </a:xfrm>
            <a:prstGeom prst="rect">
              <a:avLst/>
            </a:prstGeom>
          </p:spPr>
          <p:txBody>
            <a:bodyPr anchor="t" rtlCol="false" tIns="0" lIns="0" bIns="0" rIns="0">
              <a:spAutoFit/>
            </a:bodyPr>
            <a:lstStyle/>
            <a:p>
              <a:pPr algn="r">
                <a:lnSpc>
                  <a:spcPts val="2212"/>
                </a:lnSpc>
              </a:pPr>
              <a:r>
                <a:rPr lang="en-US" sz="1580">
                  <a:solidFill>
                    <a:srgbClr val="343434"/>
                  </a:solidFill>
                  <a:latin typeface="HK Grotesk Bold"/>
                </a:rPr>
                <a:t>Not Available Locally </a:t>
              </a:r>
            </a:p>
          </p:txBody>
        </p:sp>
        <p:sp>
          <p:nvSpPr>
            <p:cNvPr name="TextBox 22" id="22"/>
            <p:cNvSpPr txBox="true"/>
            <p:nvPr/>
          </p:nvSpPr>
          <p:spPr>
            <a:xfrm rot="0">
              <a:off x="622259" y="2166117"/>
              <a:ext cx="1941922" cy="357544"/>
            </a:xfrm>
            <a:prstGeom prst="rect">
              <a:avLst/>
            </a:prstGeom>
          </p:spPr>
          <p:txBody>
            <a:bodyPr anchor="t" rtlCol="false" tIns="0" lIns="0" bIns="0" rIns="0">
              <a:spAutoFit/>
            </a:bodyPr>
            <a:lstStyle/>
            <a:p>
              <a:pPr algn="r">
                <a:lnSpc>
                  <a:spcPts val="2212"/>
                </a:lnSpc>
              </a:pPr>
              <a:r>
                <a:rPr lang="en-US" sz="1580">
                  <a:solidFill>
                    <a:srgbClr val="343434"/>
                  </a:solidFill>
                  <a:latin typeface="HK Grotesk Bold"/>
                </a:rPr>
                <a:t>Health Concern </a:t>
              </a:r>
            </a:p>
          </p:txBody>
        </p:sp>
        <p:sp>
          <p:nvSpPr>
            <p:cNvPr name="TextBox 23" id="23"/>
            <p:cNvSpPr txBox="true"/>
            <p:nvPr/>
          </p:nvSpPr>
          <p:spPr>
            <a:xfrm rot="0">
              <a:off x="709969" y="3791948"/>
              <a:ext cx="1854212" cy="357544"/>
            </a:xfrm>
            <a:prstGeom prst="rect">
              <a:avLst/>
            </a:prstGeom>
          </p:spPr>
          <p:txBody>
            <a:bodyPr anchor="t" rtlCol="false" tIns="0" lIns="0" bIns="0" rIns="0">
              <a:spAutoFit/>
            </a:bodyPr>
            <a:lstStyle/>
            <a:p>
              <a:pPr algn="r">
                <a:lnSpc>
                  <a:spcPts val="2212"/>
                </a:lnSpc>
              </a:pPr>
              <a:r>
                <a:rPr lang="en-US" sz="1580">
                  <a:solidFill>
                    <a:srgbClr val="343434"/>
                  </a:solidFill>
                  <a:latin typeface="HK Grotesk Bold"/>
                </a:rPr>
                <a:t>Not Interested  </a:t>
              </a:r>
            </a:p>
          </p:txBody>
        </p:sp>
        <p:sp>
          <p:nvSpPr>
            <p:cNvPr name="TextBox 24" id="24"/>
            <p:cNvSpPr txBox="true"/>
            <p:nvPr/>
          </p:nvSpPr>
          <p:spPr>
            <a:xfrm rot="0">
              <a:off x="1253064" y="5417779"/>
              <a:ext cx="1311118" cy="357544"/>
            </a:xfrm>
            <a:prstGeom prst="rect">
              <a:avLst/>
            </a:prstGeom>
          </p:spPr>
          <p:txBody>
            <a:bodyPr anchor="t" rtlCol="false" tIns="0" lIns="0" bIns="0" rIns="0">
              <a:spAutoFit/>
            </a:bodyPr>
            <a:lstStyle/>
            <a:p>
              <a:pPr algn="r">
                <a:lnSpc>
                  <a:spcPts val="2212"/>
                </a:lnSpc>
              </a:pPr>
              <a:r>
                <a:rPr lang="en-US" sz="1580">
                  <a:solidFill>
                    <a:srgbClr val="343434"/>
                  </a:solidFill>
                  <a:latin typeface="HK Grotesk Bold"/>
                </a:rPr>
                <a:t>Unfamiliar </a:t>
              </a:r>
            </a:p>
          </p:txBody>
        </p:sp>
        <p:sp>
          <p:nvSpPr>
            <p:cNvPr name="TextBox 25" id="25"/>
            <p:cNvSpPr txBox="true"/>
            <p:nvPr/>
          </p:nvSpPr>
          <p:spPr>
            <a:xfrm rot="0">
              <a:off x="1803195" y="7043610"/>
              <a:ext cx="760986" cy="357544"/>
            </a:xfrm>
            <a:prstGeom prst="rect">
              <a:avLst/>
            </a:prstGeom>
          </p:spPr>
          <p:txBody>
            <a:bodyPr anchor="t" rtlCol="false" tIns="0" lIns="0" bIns="0" rIns="0">
              <a:spAutoFit/>
            </a:bodyPr>
            <a:lstStyle/>
            <a:p>
              <a:pPr algn="r">
                <a:lnSpc>
                  <a:spcPts val="2212"/>
                </a:lnSpc>
              </a:pPr>
              <a:r>
                <a:rPr lang="en-US" sz="1580">
                  <a:solidFill>
                    <a:srgbClr val="343434"/>
                  </a:solidFill>
                  <a:latin typeface="HK Grotesk Bold"/>
                </a:rPr>
                <a:t>Other </a:t>
              </a:r>
            </a:p>
          </p:txBody>
        </p:sp>
        <p:grpSp>
          <p:nvGrpSpPr>
            <p:cNvPr name="Group 26" id="26"/>
            <p:cNvGrpSpPr>
              <a:grpSpLocks noChangeAspect="true"/>
            </p:cNvGrpSpPr>
            <p:nvPr/>
          </p:nvGrpSpPr>
          <p:grpSpPr>
            <a:xfrm rot="0">
              <a:off x="2697955" y="0"/>
              <a:ext cx="5287556" cy="7979540"/>
              <a:chOff x="0" y="0"/>
              <a:chExt cx="5218768" cy="7875730"/>
            </a:xfrm>
          </p:grpSpPr>
          <p:sp>
            <p:nvSpPr>
              <p:cNvPr name="Freeform 27" id="27"/>
              <p:cNvSpPr/>
              <p:nvPr/>
            </p:nvSpPr>
            <p:spPr>
              <a:xfrm flipH="false" flipV="false" rot="0">
                <a:off x="0" y="0"/>
                <a:ext cx="5218767" cy="1457010"/>
              </a:xfrm>
              <a:custGeom>
                <a:avLst/>
                <a:gdLst/>
                <a:ahLst/>
                <a:cxnLst/>
                <a:rect r="r" b="b" t="t" l="l"/>
                <a:pathLst>
                  <a:path h="1457010" w="5218767">
                    <a:moveTo>
                      <a:pt x="0" y="0"/>
                    </a:moveTo>
                    <a:lnTo>
                      <a:pt x="5102207" y="0"/>
                    </a:lnTo>
                    <a:cubicBezTo>
                      <a:pt x="5166582" y="0"/>
                      <a:pt x="5218767" y="52186"/>
                      <a:pt x="5218767" y="116561"/>
                    </a:cubicBezTo>
                    <a:lnTo>
                      <a:pt x="5218767" y="1340449"/>
                    </a:lnTo>
                    <a:cubicBezTo>
                      <a:pt x="5218767" y="1404824"/>
                      <a:pt x="5166582" y="1457010"/>
                      <a:pt x="5102207" y="1457010"/>
                    </a:cubicBezTo>
                    <a:lnTo>
                      <a:pt x="0" y="1457010"/>
                    </a:lnTo>
                    <a:close/>
                  </a:path>
                </a:pathLst>
              </a:custGeom>
              <a:solidFill>
                <a:srgbClr val="264653"/>
              </a:solidFill>
            </p:spPr>
          </p:sp>
          <p:sp>
            <p:nvSpPr>
              <p:cNvPr name="Freeform 28" id="28"/>
              <p:cNvSpPr/>
              <p:nvPr/>
            </p:nvSpPr>
            <p:spPr>
              <a:xfrm flipH="false" flipV="false" rot="0">
                <a:off x="0" y="1604680"/>
                <a:ext cx="4847830" cy="1457010"/>
              </a:xfrm>
              <a:custGeom>
                <a:avLst/>
                <a:gdLst/>
                <a:ahLst/>
                <a:cxnLst/>
                <a:rect r="r" b="b" t="t" l="l"/>
                <a:pathLst>
                  <a:path h="1457010" w="4847830">
                    <a:moveTo>
                      <a:pt x="0" y="0"/>
                    </a:moveTo>
                    <a:lnTo>
                      <a:pt x="4731270" y="0"/>
                    </a:lnTo>
                    <a:cubicBezTo>
                      <a:pt x="4795644" y="0"/>
                      <a:pt x="4847830" y="52186"/>
                      <a:pt x="4847830" y="116561"/>
                    </a:cubicBezTo>
                    <a:lnTo>
                      <a:pt x="4847830" y="1340449"/>
                    </a:lnTo>
                    <a:cubicBezTo>
                      <a:pt x="4847830" y="1371363"/>
                      <a:pt x="4835550" y="1401011"/>
                      <a:pt x="4813691" y="1422870"/>
                    </a:cubicBezTo>
                    <a:cubicBezTo>
                      <a:pt x="4791831" y="1444729"/>
                      <a:pt x="4762184" y="1457010"/>
                      <a:pt x="4731270" y="1457010"/>
                    </a:cubicBezTo>
                    <a:lnTo>
                      <a:pt x="0" y="1457010"/>
                    </a:lnTo>
                    <a:close/>
                  </a:path>
                </a:pathLst>
              </a:custGeom>
              <a:solidFill>
                <a:srgbClr val="264653"/>
              </a:solidFill>
            </p:spPr>
          </p:sp>
          <p:sp>
            <p:nvSpPr>
              <p:cNvPr name="Freeform 29" id="29"/>
              <p:cNvSpPr/>
              <p:nvPr/>
            </p:nvSpPr>
            <p:spPr>
              <a:xfrm flipH="false" flipV="false" rot="0">
                <a:off x="0" y="3209360"/>
                <a:ext cx="4708461" cy="1457010"/>
              </a:xfrm>
              <a:custGeom>
                <a:avLst/>
                <a:gdLst/>
                <a:ahLst/>
                <a:cxnLst/>
                <a:rect r="r" b="b" t="t" l="l"/>
                <a:pathLst>
                  <a:path h="1457010" w="4708461">
                    <a:moveTo>
                      <a:pt x="0" y="0"/>
                    </a:moveTo>
                    <a:lnTo>
                      <a:pt x="4591900" y="0"/>
                    </a:lnTo>
                    <a:cubicBezTo>
                      <a:pt x="4622814" y="0"/>
                      <a:pt x="4652462" y="12280"/>
                      <a:pt x="4674321" y="34140"/>
                    </a:cubicBezTo>
                    <a:cubicBezTo>
                      <a:pt x="4696181" y="55999"/>
                      <a:pt x="4708461" y="85647"/>
                      <a:pt x="4708461" y="116561"/>
                    </a:cubicBezTo>
                    <a:lnTo>
                      <a:pt x="4708461" y="1340449"/>
                    </a:lnTo>
                    <a:cubicBezTo>
                      <a:pt x="4708461" y="1404824"/>
                      <a:pt x="4656275" y="1457010"/>
                      <a:pt x="4591900" y="1457010"/>
                    </a:cubicBezTo>
                    <a:lnTo>
                      <a:pt x="0" y="1457010"/>
                    </a:lnTo>
                    <a:close/>
                  </a:path>
                </a:pathLst>
              </a:custGeom>
              <a:solidFill>
                <a:srgbClr val="264653"/>
              </a:solidFill>
            </p:spPr>
          </p:sp>
          <p:sp>
            <p:nvSpPr>
              <p:cNvPr name="Freeform 30" id="30"/>
              <p:cNvSpPr/>
              <p:nvPr/>
            </p:nvSpPr>
            <p:spPr>
              <a:xfrm flipH="false" flipV="false" rot="0">
                <a:off x="0" y="4814039"/>
                <a:ext cx="3973019" cy="1457010"/>
              </a:xfrm>
              <a:custGeom>
                <a:avLst/>
                <a:gdLst/>
                <a:ahLst/>
                <a:cxnLst/>
                <a:rect r="r" b="b" t="t" l="l"/>
                <a:pathLst>
                  <a:path h="1457010" w="3973019">
                    <a:moveTo>
                      <a:pt x="0" y="0"/>
                    </a:moveTo>
                    <a:lnTo>
                      <a:pt x="3856458" y="0"/>
                    </a:lnTo>
                    <a:cubicBezTo>
                      <a:pt x="3887372" y="0"/>
                      <a:pt x="3917020" y="12281"/>
                      <a:pt x="3938879" y="34141"/>
                    </a:cubicBezTo>
                    <a:cubicBezTo>
                      <a:pt x="3960739" y="56000"/>
                      <a:pt x="3973019" y="85648"/>
                      <a:pt x="3973019" y="116562"/>
                    </a:cubicBezTo>
                    <a:lnTo>
                      <a:pt x="3973019" y="1340450"/>
                    </a:lnTo>
                    <a:cubicBezTo>
                      <a:pt x="3973019" y="1371364"/>
                      <a:pt x="3960739" y="1401011"/>
                      <a:pt x="3938879" y="1422871"/>
                    </a:cubicBezTo>
                    <a:cubicBezTo>
                      <a:pt x="3917020" y="1444730"/>
                      <a:pt x="3887372" y="1457011"/>
                      <a:pt x="3856458" y="1457011"/>
                    </a:cubicBezTo>
                    <a:lnTo>
                      <a:pt x="0" y="1457011"/>
                    </a:lnTo>
                    <a:close/>
                  </a:path>
                </a:pathLst>
              </a:custGeom>
              <a:solidFill>
                <a:srgbClr val="264653"/>
              </a:solidFill>
            </p:spPr>
          </p:sp>
          <p:sp>
            <p:nvSpPr>
              <p:cNvPr name="Freeform 31" id="31"/>
              <p:cNvSpPr/>
              <p:nvPr/>
            </p:nvSpPr>
            <p:spPr>
              <a:xfrm flipH="false" flipV="false" rot="0">
                <a:off x="0" y="6418719"/>
                <a:ext cx="2725126" cy="1457010"/>
              </a:xfrm>
              <a:custGeom>
                <a:avLst/>
                <a:gdLst/>
                <a:ahLst/>
                <a:cxnLst/>
                <a:rect r="r" b="b" t="t" l="l"/>
                <a:pathLst>
                  <a:path h="1457010" w="2725126">
                    <a:moveTo>
                      <a:pt x="0" y="0"/>
                    </a:moveTo>
                    <a:lnTo>
                      <a:pt x="2608566" y="0"/>
                    </a:lnTo>
                    <a:cubicBezTo>
                      <a:pt x="2639479" y="0"/>
                      <a:pt x="2669127" y="12281"/>
                      <a:pt x="2690987" y="34140"/>
                    </a:cubicBezTo>
                    <a:cubicBezTo>
                      <a:pt x="2712846" y="56000"/>
                      <a:pt x="2725126" y="85648"/>
                      <a:pt x="2725126" y="116561"/>
                    </a:cubicBezTo>
                    <a:lnTo>
                      <a:pt x="2725126" y="1340450"/>
                    </a:lnTo>
                    <a:cubicBezTo>
                      <a:pt x="2725126" y="1404824"/>
                      <a:pt x="2672940" y="1457010"/>
                      <a:pt x="2608566" y="1457010"/>
                    </a:cubicBezTo>
                    <a:lnTo>
                      <a:pt x="0" y="1457010"/>
                    </a:lnTo>
                    <a:close/>
                  </a:path>
                </a:pathLst>
              </a:custGeom>
              <a:solidFill>
                <a:srgbClr val="264653"/>
              </a:solidFill>
            </p:spPr>
          </p:sp>
        </p:gr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19</a:t>
            </a:r>
          </a:p>
        </p:txBody>
      </p:sp>
      <p:sp>
        <p:nvSpPr>
          <p:cNvPr name="Freeform 3" id="3"/>
          <p:cNvSpPr/>
          <p:nvPr/>
        </p:nvSpPr>
        <p:spPr>
          <a:xfrm flipH="false" flipV="false" rot="-5400000">
            <a:off x="9505430" y="1894769"/>
            <a:ext cx="6957906" cy="6898960"/>
          </a:xfrm>
          <a:custGeom>
            <a:avLst/>
            <a:gdLst/>
            <a:ahLst/>
            <a:cxnLst/>
            <a:rect r="r" b="b" t="t" l="l"/>
            <a:pathLst>
              <a:path h="6898960" w="6957906">
                <a:moveTo>
                  <a:pt x="0" y="0"/>
                </a:moveTo>
                <a:lnTo>
                  <a:pt x="6957907" y="0"/>
                </a:lnTo>
                <a:lnTo>
                  <a:pt x="6957907" y="6898961"/>
                </a:lnTo>
                <a:lnTo>
                  <a:pt x="0" y="6898961"/>
                </a:lnTo>
                <a:lnTo>
                  <a:pt x="0" y="0"/>
                </a:lnTo>
                <a:close/>
              </a:path>
            </a:pathLst>
          </a:custGeom>
          <a:blipFill>
            <a:blip r:embed="rId2"/>
            <a:stretch>
              <a:fillRect l="-75238" t="0" r="-70724"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sp>
        <p:nvSpPr>
          <p:cNvPr name="Freeform 6" id="6"/>
          <p:cNvSpPr/>
          <p:nvPr/>
        </p:nvSpPr>
        <p:spPr>
          <a:xfrm flipH="false" flipV="false" rot="0">
            <a:off x="989369" y="2908494"/>
            <a:ext cx="7829929" cy="2546837"/>
          </a:xfrm>
          <a:custGeom>
            <a:avLst/>
            <a:gdLst/>
            <a:ahLst/>
            <a:cxnLst/>
            <a:rect r="r" b="b" t="t" l="l"/>
            <a:pathLst>
              <a:path h="2546837" w="7829929">
                <a:moveTo>
                  <a:pt x="0" y="0"/>
                </a:moveTo>
                <a:lnTo>
                  <a:pt x="7829929" y="0"/>
                </a:lnTo>
                <a:lnTo>
                  <a:pt x="7829929" y="2546837"/>
                </a:lnTo>
                <a:lnTo>
                  <a:pt x="0" y="2546837"/>
                </a:lnTo>
                <a:lnTo>
                  <a:pt x="0" y="0"/>
                </a:lnTo>
                <a:close/>
              </a:path>
            </a:pathLst>
          </a:custGeom>
          <a:blipFill>
            <a:blip r:embed="rId5"/>
            <a:stretch>
              <a:fillRect l="-4293" t="-13200" r="-3432" b="-12290"/>
            </a:stretch>
          </a:blipFill>
        </p:spPr>
      </p:sp>
      <p:sp>
        <p:nvSpPr>
          <p:cNvPr name="Freeform 7" id="7"/>
          <p:cNvSpPr/>
          <p:nvPr/>
        </p:nvSpPr>
        <p:spPr>
          <a:xfrm flipH="false" flipV="false" rot="0">
            <a:off x="1797973" y="5864906"/>
            <a:ext cx="5849547" cy="2049841"/>
          </a:xfrm>
          <a:custGeom>
            <a:avLst/>
            <a:gdLst/>
            <a:ahLst/>
            <a:cxnLst/>
            <a:rect r="r" b="b" t="t" l="l"/>
            <a:pathLst>
              <a:path h="2049841" w="5849547">
                <a:moveTo>
                  <a:pt x="0" y="0"/>
                </a:moveTo>
                <a:lnTo>
                  <a:pt x="5849547" y="0"/>
                </a:lnTo>
                <a:lnTo>
                  <a:pt x="5849547" y="2049841"/>
                </a:lnTo>
                <a:lnTo>
                  <a:pt x="0" y="2049841"/>
                </a:lnTo>
                <a:lnTo>
                  <a:pt x="0" y="0"/>
                </a:lnTo>
                <a:close/>
              </a:path>
            </a:pathLst>
          </a:custGeom>
          <a:blipFill>
            <a:blip r:embed="rId6"/>
            <a:stretch>
              <a:fillRect l="0" t="0" r="0" b="0"/>
            </a:stretch>
          </a:blipFill>
        </p:spPr>
      </p:sp>
      <p:sp>
        <p:nvSpPr>
          <p:cNvPr name="TextBox 8" id="8"/>
          <p:cNvSpPr txBox="true"/>
          <p:nvPr/>
        </p:nvSpPr>
        <p:spPr>
          <a:xfrm rot="0">
            <a:off x="6777568" y="728718"/>
            <a:ext cx="5675078"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Consumer Preferneces</a:t>
            </a:r>
          </a:p>
        </p:txBody>
      </p:sp>
      <p:sp>
        <p:nvSpPr>
          <p:cNvPr name="TextBox 9" id="9"/>
          <p:cNvSpPr txBox="true"/>
          <p:nvPr/>
        </p:nvSpPr>
        <p:spPr>
          <a:xfrm rot="0">
            <a:off x="575597" y="1727394"/>
            <a:ext cx="8568403" cy="771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Are Consumers willing to pay a premium for energy drinks with natural or organic ingredients?</a:t>
            </a:r>
          </a:p>
        </p:txBody>
      </p:sp>
      <p:sp>
        <p:nvSpPr>
          <p:cNvPr name="TextBox 10" id="10"/>
          <p:cNvSpPr txBox="true"/>
          <p:nvPr/>
        </p:nvSpPr>
        <p:spPr>
          <a:xfrm rot="0">
            <a:off x="575597" y="8351533"/>
            <a:ext cx="8657472" cy="105387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A significant portion of consumers, approximately 49.83%, express willingness to pay a premium for energy drinks that contain natural or organic ingredients, while 30.62% of respondents indicate otherwise.</a:t>
            </a:r>
          </a:p>
        </p:txBody>
      </p:sp>
      <p:sp>
        <p:nvSpPr>
          <p:cNvPr name="TextBox 11" id="11"/>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2" id="12"/>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grpSp>
        <p:nvGrpSpPr>
          <p:cNvPr name="Group 13" id="13"/>
          <p:cNvGrpSpPr/>
          <p:nvPr/>
        </p:nvGrpSpPr>
        <p:grpSpPr>
          <a:xfrm rot="0">
            <a:off x="10126463" y="2762155"/>
            <a:ext cx="6046498" cy="5164189"/>
            <a:chOff x="0" y="0"/>
            <a:chExt cx="8061997" cy="6885585"/>
          </a:xfrm>
        </p:grpSpPr>
        <p:sp>
          <p:nvSpPr>
            <p:cNvPr name="TextBox 14" id="14"/>
            <p:cNvSpPr txBox="true"/>
            <p:nvPr/>
          </p:nvSpPr>
          <p:spPr>
            <a:xfrm rot="0">
              <a:off x="7140350" y="3147982"/>
              <a:ext cx="921647" cy="892061"/>
            </a:xfrm>
            <a:prstGeom prst="rect">
              <a:avLst/>
            </a:prstGeom>
          </p:spPr>
          <p:txBody>
            <a:bodyPr anchor="t" rtlCol="false" tIns="0" lIns="0" bIns="0" rIns="0">
              <a:spAutoFit/>
            </a:bodyPr>
            <a:lstStyle/>
            <a:p>
              <a:pPr algn="ctr">
                <a:lnSpc>
                  <a:spcPts val="2713"/>
                </a:lnSpc>
              </a:pPr>
              <a:r>
                <a:rPr lang="en-US" sz="1938">
                  <a:solidFill>
                    <a:srgbClr val="343434"/>
                  </a:solidFill>
                  <a:latin typeface="HK Grotesk Bold"/>
                </a:rPr>
                <a:t>Yes</a:t>
              </a:r>
            </a:p>
            <a:p>
              <a:pPr algn="ctr">
                <a:lnSpc>
                  <a:spcPts val="2713"/>
                </a:lnSpc>
              </a:pPr>
              <a:r>
                <a:rPr lang="en-US" sz="1938">
                  <a:solidFill>
                    <a:srgbClr val="343434"/>
                  </a:solidFill>
                  <a:latin typeface="HK Grotesk Bold"/>
                </a:rPr>
                <a:t>49.8%</a:t>
              </a:r>
            </a:p>
          </p:txBody>
        </p:sp>
        <p:sp>
          <p:nvSpPr>
            <p:cNvPr name="TextBox 15" id="15"/>
            <p:cNvSpPr txBox="true"/>
            <p:nvPr/>
          </p:nvSpPr>
          <p:spPr>
            <a:xfrm rot="0">
              <a:off x="0" y="5454390"/>
              <a:ext cx="921647" cy="892061"/>
            </a:xfrm>
            <a:prstGeom prst="rect">
              <a:avLst/>
            </a:prstGeom>
          </p:spPr>
          <p:txBody>
            <a:bodyPr anchor="t" rtlCol="false" tIns="0" lIns="0" bIns="0" rIns="0">
              <a:spAutoFit/>
            </a:bodyPr>
            <a:lstStyle/>
            <a:p>
              <a:pPr algn="ctr">
                <a:lnSpc>
                  <a:spcPts val="2713"/>
                </a:lnSpc>
              </a:pPr>
              <a:r>
                <a:rPr lang="en-US" sz="1938">
                  <a:solidFill>
                    <a:srgbClr val="343434"/>
                  </a:solidFill>
                  <a:latin typeface="HK Grotesk Bold"/>
                </a:rPr>
                <a:t>No</a:t>
              </a:r>
            </a:p>
            <a:p>
              <a:pPr algn="ctr">
                <a:lnSpc>
                  <a:spcPts val="2713"/>
                </a:lnSpc>
              </a:pPr>
              <a:r>
                <a:rPr lang="en-US" sz="1938">
                  <a:solidFill>
                    <a:srgbClr val="343434"/>
                  </a:solidFill>
                  <a:latin typeface="HK Grotesk Bold"/>
                </a:rPr>
                <a:t>30.6%</a:t>
              </a:r>
            </a:p>
          </p:txBody>
        </p:sp>
        <p:sp>
          <p:nvSpPr>
            <p:cNvPr name="TextBox 16" id="16"/>
            <p:cNvSpPr txBox="true"/>
            <p:nvPr/>
          </p:nvSpPr>
          <p:spPr>
            <a:xfrm rot="0">
              <a:off x="112951" y="-47625"/>
              <a:ext cx="1284100" cy="892061"/>
            </a:xfrm>
            <a:prstGeom prst="rect">
              <a:avLst/>
            </a:prstGeom>
          </p:spPr>
          <p:txBody>
            <a:bodyPr anchor="t" rtlCol="false" tIns="0" lIns="0" bIns="0" rIns="0">
              <a:spAutoFit/>
            </a:bodyPr>
            <a:lstStyle/>
            <a:p>
              <a:pPr algn="ctr">
                <a:lnSpc>
                  <a:spcPts val="2713"/>
                </a:lnSpc>
              </a:pPr>
              <a:r>
                <a:rPr lang="en-US" sz="1938">
                  <a:solidFill>
                    <a:srgbClr val="343434"/>
                  </a:solidFill>
                  <a:latin typeface="HK Grotesk Bold"/>
                </a:rPr>
                <a:t>Not Sure</a:t>
              </a:r>
            </a:p>
            <a:p>
              <a:pPr algn="ctr">
                <a:lnSpc>
                  <a:spcPts val="2713"/>
                </a:lnSpc>
              </a:pPr>
              <a:r>
                <a:rPr lang="en-US" sz="1938">
                  <a:solidFill>
                    <a:srgbClr val="343434"/>
                  </a:solidFill>
                  <a:latin typeface="HK Grotesk Bold"/>
                </a:rPr>
                <a:t>19.6%</a:t>
              </a:r>
            </a:p>
          </p:txBody>
        </p:sp>
        <p:grpSp>
          <p:nvGrpSpPr>
            <p:cNvPr name="Group 17" id="17"/>
            <p:cNvGrpSpPr>
              <a:grpSpLocks noChangeAspect="true"/>
            </p:cNvGrpSpPr>
            <p:nvPr/>
          </p:nvGrpSpPr>
          <p:grpSpPr>
            <a:xfrm rot="0">
              <a:off x="418552" y="392106"/>
              <a:ext cx="6493479" cy="6493479"/>
              <a:chOff x="0" y="0"/>
              <a:chExt cx="2540000" cy="2540000"/>
            </a:xfrm>
          </p:grpSpPr>
          <p:sp>
            <p:nvSpPr>
              <p:cNvPr name="Freeform 18" id="18"/>
              <p:cNvSpPr/>
              <p:nvPr/>
            </p:nvSpPr>
            <p:spPr>
              <a:xfrm flipH="false" flipV="false" rot="0">
                <a:off x="1220078" y="0"/>
                <a:ext cx="1382604" cy="2557088"/>
              </a:xfrm>
              <a:custGeom>
                <a:avLst/>
                <a:gdLst/>
                <a:ahLst/>
                <a:cxnLst/>
                <a:rect r="r" b="b" t="t" l="l"/>
                <a:pathLst>
                  <a:path h="2557088" w="1382604">
                    <a:moveTo>
                      <a:pt x="49922" y="0"/>
                    </a:moveTo>
                    <a:cubicBezTo>
                      <a:pt x="509601" y="0"/>
                      <a:pt x="933399" y="248397"/>
                      <a:pt x="1158001" y="649469"/>
                    </a:cubicBezTo>
                    <a:cubicBezTo>
                      <a:pt x="1382604" y="1050541"/>
                      <a:pt x="1372947" y="1541675"/>
                      <a:pt x="1132753" y="1933608"/>
                    </a:cubicBezTo>
                    <a:cubicBezTo>
                      <a:pt x="892559" y="2325541"/>
                      <a:pt x="459324" y="2557088"/>
                      <a:pt x="0" y="2539018"/>
                    </a:cubicBezTo>
                    <a:lnTo>
                      <a:pt x="24961" y="1904509"/>
                    </a:lnTo>
                    <a:cubicBezTo>
                      <a:pt x="254624" y="1913545"/>
                      <a:pt x="471242" y="1797772"/>
                      <a:pt x="591340" y="1601805"/>
                    </a:cubicBezTo>
                    <a:cubicBezTo>
                      <a:pt x="711437" y="1405838"/>
                      <a:pt x="716266" y="1160270"/>
                      <a:pt x="603964" y="959734"/>
                    </a:cubicBezTo>
                    <a:cubicBezTo>
                      <a:pt x="491662" y="759198"/>
                      <a:pt x="279762" y="634999"/>
                      <a:pt x="49922" y="635000"/>
                    </a:cubicBezTo>
                    <a:close/>
                  </a:path>
                </a:pathLst>
              </a:custGeom>
              <a:solidFill>
                <a:srgbClr val="BC4749"/>
              </a:solidFill>
            </p:spPr>
          </p:sp>
          <p:sp>
            <p:nvSpPr>
              <p:cNvPr name="Freeform 19" id="19"/>
              <p:cNvSpPr/>
              <p:nvPr/>
            </p:nvSpPr>
            <p:spPr>
              <a:xfrm flipH="false" flipV="false" rot="0">
                <a:off x="-66567" y="784304"/>
                <a:ext cx="1350132" cy="1760180"/>
              </a:xfrm>
              <a:custGeom>
                <a:avLst/>
                <a:gdLst/>
                <a:ahLst/>
                <a:cxnLst/>
                <a:rect r="r" b="b" t="t" l="l"/>
                <a:pathLst>
                  <a:path h="1760180" w="1350132">
                    <a:moveTo>
                      <a:pt x="1350132" y="1755624"/>
                    </a:moveTo>
                    <a:cubicBezTo>
                      <a:pt x="923655" y="1760179"/>
                      <a:pt x="523367" y="1550360"/>
                      <a:pt x="284478" y="1197039"/>
                    </a:cubicBezTo>
                    <a:cubicBezTo>
                      <a:pt x="45589" y="843718"/>
                      <a:pt x="0" y="394079"/>
                      <a:pt x="163111" y="0"/>
                    </a:cubicBezTo>
                    <a:lnTo>
                      <a:pt x="749839" y="242848"/>
                    </a:lnTo>
                    <a:cubicBezTo>
                      <a:pt x="668284" y="439887"/>
                      <a:pt x="691078" y="664707"/>
                      <a:pt x="810523" y="841368"/>
                    </a:cubicBezTo>
                    <a:cubicBezTo>
                      <a:pt x="929967" y="1018028"/>
                      <a:pt x="1130111" y="1122938"/>
                      <a:pt x="1343350" y="1120660"/>
                    </a:cubicBezTo>
                    <a:close/>
                  </a:path>
                </a:pathLst>
              </a:custGeom>
              <a:solidFill>
                <a:srgbClr val="F4A261"/>
              </a:solidFill>
            </p:spPr>
          </p:sp>
          <p:sp>
            <p:nvSpPr>
              <p:cNvPr name="Freeform 20" id="20"/>
              <p:cNvSpPr/>
              <p:nvPr/>
            </p:nvSpPr>
            <p:spPr>
              <a:xfrm flipH="false" flipV="false" rot="0">
                <a:off x="73736" y="0"/>
                <a:ext cx="1196201" cy="1056779"/>
              </a:xfrm>
              <a:custGeom>
                <a:avLst/>
                <a:gdLst/>
                <a:ahLst/>
                <a:cxnLst/>
                <a:rect r="r" b="b" t="t" l="l"/>
                <a:pathLst>
                  <a:path h="1056779" w="1196201">
                    <a:moveTo>
                      <a:pt x="0" y="843559"/>
                    </a:moveTo>
                    <a:cubicBezTo>
                      <a:pt x="180296" y="337786"/>
                      <a:pt x="659189" y="54"/>
                      <a:pt x="1196137" y="0"/>
                    </a:cubicBezTo>
                    <a:lnTo>
                      <a:pt x="1196201" y="635000"/>
                    </a:lnTo>
                    <a:cubicBezTo>
                      <a:pt x="927727" y="635027"/>
                      <a:pt x="688280" y="803893"/>
                      <a:pt x="598132" y="1056779"/>
                    </a:cubicBezTo>
                    <a:close/>
                  </a:path>
                </a:pathLst>
              </a:custGeom>
              <a:solidFill>
                <a:srgbClr val="FFE066"/>
              </a:solidFill>
            </p:spPr>
          </p:sp>
        </p:gr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36985"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0" t="0" r="-114837" b="-127857"/>
            </a:stretch>
          </a:blipFill>
        </p:spPr>
      </p:sp>
      <p:sp>
        <p:nvSpPr>
          <p:cNvPr name="TextBox 3" id="3"/>
          <p:cNvSpPr txBox="true"/>
          <p:nvPr/>
        </p:nvSpPr>
        <p:spPr>
          <a:xfrm rot="0">
            <a:off x="12277968" y="573091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02</a:t>
            </a:r>
          </a:p>
        </p:txBody>
      </p:sp>
      <p:sp>
        <p:nvSpPr>
          <p:cNvPr name="Freeform 4" id="4"/>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22579" y="2832355"/>
            <a:ext cx="8386077" cy="5884941"/>
            <a:chOff x="0" y="0"/>
            <a:chExt cx="11181435" cy="7846589"/>
          </a:xfrm>
        </p:grpSpPr>
        <p:sp>
          <p:nvSpPr>
            <p:cNvPr name="TextBox 6" id="6"/>
            <p:cNvSpPr txBox="true"/>
            <p:nvPr/>
          </p:nvSpPr>
          <p:spPr>
            <a:xfrm rot="0">
              <a:off x="0" y="0"/>
              <a:ext cx="11181435" cy="2019102"/>
            </a:xfrm>
            <a:prstGeom prst="rect">
              <a:avLst/>
            </a:prstGeom>
          </p:spPr>
          <p:txBody>
            <a:bodyPr anchor="t" rtlCol="false" tIns="0" lIns="0" bIns="0" rIns="0">
              <a:spAutoFit/>
            </a:bodyPr>
            <a:lstStyle/>
            <a:p>
              <a:pPr>
                <a:lnSpc>
                  <a:spcPts val="11999"/>
                </a:lnSpc>
              </a:pPr>
              <a:r>
                <a:rPr lang="en-US" sz="9999">
                  <a:solidFill>
                    <a:srgbClr val="343434"/>
                  </a:solidFill>
                  <a:latin typeface="HK Grotesk Bold"/>
                </a:rPr>
                <a:t>Agenda</a:t>
              </a:r>
            </a:p>
          </p:txBody>
        </p:sp>
        <p:sp>
          <p:nvSpPr>
            <p:cNvPr name="TextBox 7" id="7"/>
            <p:cNvSpPr txBox="true"/>
            <p:nvPr/>
          </p:nvSpPr>
          <p:spPr>
            <a:xfrm rot="0">
              <a:off x="0" y="2945446"/>
              <a:ext cx="11181435" cy="4901142"/>
            </a:xfrm>
            <a:prstGeom prst="rect">
              <a:avLst/>
            </a:prstGeom>
          </p:spPr>
          <p:txBody>
            <a:bodyPr anchor="t" rtlCol="false" tIns="0" lIns="0" bIns="0" rIns="0">
              <a:spAutoFit/>
            </a:bodyPr>
            <a:lstStyle/>
            <a:p>
              <a:pPr>
                <a:lnSpc>
                  <a:spcPts val="4899"/>
                </a:lnSpc>
              </a:pPr>
              <a:r>
                <a:rPr lang="en-US" sz="3499">
                  <a:solidFill>
                    <a:srgbClr val="343434"/>
                  </a:solidFill>
                  <a:latin typeface="HK Grotesk Medium"/>
                </a:rPr>
                <a:t>About</a:t>
              </a:r>
            </a:p>
            <a:p>
              <a:pPr>
                <a:lnSpc>
                  <a:spcPts val="4899"/>
                </a:lnSpc>
              </a:pPr>
              <a:r>
                <a:rPr lang="en-US" sz="3499">
                  <a:solidFill>
                    <a:srgbClr val="343434"/>
                  </a:solidFill>
                  <a:latin typeface="HK Grotesk Medium"/>
                </a:rPr>
                <a:t>Background</a:t>
              </a:r>
            </a:p>
            <a:p>
              <a:pPr>
                <a:lnSpc>
                  <a:spcPts val="4899"/>
                </a:lnSpc>
              </a:pPr>
              <a:r>
                <a:rPr lang="en-US" sz="3499">
                  <a:solidFill>
                    <a:srgbClr val="343434"/>
                  </a:solidFill>
                  <a:latin typeface="HK Grotesk Medium"/>
                </a:rPr>
                <a:t>Objectives</a:t>
              </a:r>
            </a:p>
            <a:p>
              <a:pPr>
                <a:lnSpc>
                  <a:spcPts val="4899"/>
                </a:lnSpc>
              </a:pPr>
              <a:r>
                <a:rPr lang="en-US" sz="3499">
                  <a:solidFill>
                    <a:srgbClr val="343434"/>
                  </a:solidFill>
                  <a:latin typeface="HK Grotesk Medium"/>
                </a:rPr>
                <a:t>Data Schema &amp; Data Structure</a:t>
              </a:r>
            </a:p>
            <a:p>
              <a:pPr>
                <a:lnSpc>
                  <a:spcPts val="4899"/>
                </a:lnSpc>
              </a:pPr>
              <a:r>
                <a:rPr lang="en-US" sz="3499">
                  <a:solidFill>
                    <a:srgbClr val="343434"/>
                  </a:solidFill>
                  <a:latin typeface="HK Grotesk Medium"/>
                </a:rPr>
                <a:t>Insights</a:t>
              </a:r>
            </a:p>
            <a:p>
              <a:pPr>
                <a:lnSpc>
                  <a:spcPts val="4899"/>
                </a:lnSpc>
              </a:pPr>
              <a:r>
                <a:rPr lang="en-US" sz="3499">
                  <a:solidFill>
                    <a:srgbClr val="343434"/>
                  </a:solidFill>
                  <a:latin typeface="HK Grotesk Medium"/>
                </a:rPr>
                <a:t>Recommendation</a:t>
              </a:r>
            </a:p>
          </p:txBody>
        </p:sp>
      </p:grpSp>
      <p:sp>
        <p:nvSpPr>
          <p:cNvPr name="AutoShape 8" id="8"/>
          <p:cNvSpPr/>
          <p:nvPr/>
        </p:nvSpPr>
        <p:spPr>
          <a:xfrm rot="0">
            <a:off x="17107910" y="3451480"/>
            <a:ext cx="9525" cy="2740991"/>
          </a:xfrm>
          <a:prstGeom prst="rect">
            <a:avLst/>
          </a:prstGeom>
          <a:solidFill>
            <a:srgbClr val="343434"/>
          </a:solidFill>
        </p:spPr>
      </p:sp>
      <p:sp>
        <p:nvSpPr>
          <p:cNvPr name="TextBox 9" id="9"/>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18364" y="2171203"/>
            <a:ext cx="6957906" cy="6898960"/>
          </a:xfrm>
          <a:custGeom>
            <a:avLst/>
            <a:gdLst/>
            <a:ahLst/>
            <a:cxnLst/>
            <a:rect r="r" b="b" t="t" l="l"/>
            <a:pathLst>
              <a:path h="6898960" w="6957906">
                <a:moveTo>
                  <a:pt x="0" y="0"/>
                </a:moveTo>
                <a:lnTo>
                  <a:pt x="6957907" y="0"/>
                </a:lnTo>
                <a:lnTo>
                  <a:pt x="6957907" y="6898960"/>
                </a:lnTo>
                <a:lnTo>
                  <a:pt x="0" y="6898960"/>
                </a:lnTo>
                <a:lnTo>
                  <a:pt x="0" y="0"/>
                </a:lnTo>
                <a:close/>
              </a:path>
            </a:pathLst>
          </a:custGeom>
          <a:blipFill>
            <a:blip r:embed="rId3"/>
            <a:stretch>
              <a:fillRect l="-75238" t="0" r="-70724" b="-2636"/>
            </a:stretch>
          </a:blipFill>
        </p:spPr>
      </p:sp>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sp>
        <p:nvSpPr>
          <p:cNvPr name="Freeform 5" id="5"/>
          <p:cNvSpPr/>
          <p:nvPr/>
        </p:nvSpPr>
        <p:spPr>
          <a:xfrm flipH="false" flipV="false" rot="0">
            <a:off x="9615107" y="2226232"/>
            <a:ext cx="6958456" cy="3671194"/>
          </a:xfrm>
          <a:custGeom>
            <a:avLst/>
            <a:gdLst/>
            <a:ahLst/>
            <a:cxnLst/>
            <a:rect r="r" b="b" t="t" l="l"/>
            <a:pathLst>
              <a:path h="3671194" w="6958456">
                <a:moveTo>
                  <a:pt x="0" y="0"/>
                </a:moveTo>
                <a:lnTo>
                  <a:pt x="6958456" y="0"/>
                </a:lnTo>
                <a:lnTo>
                  <a:pt x="6958456" y="3671194"/>
                </a:lnTo>
                <a:lnTo>
                  <a:pt x="0" y="3671194"/>
                </a:lnTo>
                <a:lnTo>
                  <a:pt x="0" y="0"/>
                </a:lnTo>
                <a:close/>
              </a:path>
            </a:pathLst>
          </a:custGeom>
          <a:blipFill>
            <a:blip r:embed="rId6"/>
            <a:stretch>
              <a:fillRect l="-7442" t="-15086" r="-7442" b="-12200"/>
            </a:stretch>
          </a:blipFill>
        </p:spPr>
      </p:sp>
      <p:sp>
        <p:nvSpPr>
          <p:cNvPr name="Freeform 6" id="6"/>
          <p:cNvSpPr/>
          <p:nvPr/>
        </p:nvSpPr>
        <p:spPr>
          <a:xfrm flipH="false" flipV="false" rot="0">
            <a:off x="11013601" y="6107754"/>
            <a:ext cx="4161469" cy="2042202"/>
          </a:xfrm>
          <a:custGeom>
            <a:avLst/>
            <a:gdLst/>
            <a:ahLst/>
            <a:cxnLst/>
            <a:rect r="r" b="b" t="t" l="l"/>
            <a:pathLst>
              <a:path h="2042202" w="4161469">
                <a:moveTo>
                  <a:pt x="0" y="0"/>
                </a:moveTo>
                <a:lnTo>
                  <a:pt x="4161469" y="0"/>
                </a:lnTo>
                <a:lnTo>
                  <a:pt x="4161469" y="2042203"/>
                </a:lnTo>
                <a:lnTo>
                  <a:pt x="0" y="2042203"/>
                </a:lnTo>
                <a:lnTo>
                  <a:pt x="0" y="0"/>
                </a:lnTo>
                <a:close/>
              </a:path>
            </a:pathLst>
          </a:custGeom>
          <a:blipFill>
            <a:blip r:embed="rId7"/>
            <a:stretch>
              <a:fillRect l="0" t="0" r="0" b="0"/>
            </a:stretch>
          </a:blipFill>
        </p:spPr>
      </p:sp>
      <p:sp>
        <p:nvSpPr>
          <p:cNvPr name="TextBox 7" id="7"/>
          <p:cNvSpPr txBox="true"/>
          <p:nvPr/>
        </p:nvSpPr>
        <p:spPr>
          <a:xfrm rot="0">
            <a:off x="10265698" y="1731813"/>
            <a:ext cx="5612934"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Who are the current market leaders?</a:t>
            </a:r>
          </a:p>
        </p:txBody>
      </p:sp>
      <p:sp>
        <p:nvSpPr>
          <p:cNvPr name="TextBox 8" id="8"/>
          <p:cNvSpPr txBox="true"/>
          <p:nvPr/>
        </p:nvSpPr>
        <p:spPr>
          <a:xfrm rot="0">
            <a:off x="9144000" y="8398111"/>
            <a:ext cx="8657472" cy="70152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Cola-Coka, Bepsi, and Gangsters currently dominate the energy drinks market as the leading brands.</a:t>
            </a:r>
          </a:p>
        </p:txBody>
      </p:sp>
      <p:sp>
        <p:nvSpPr>
          <p:cNvPr name="TextBox 9" id="9"/>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1" id="11"/>
          <p:cNvSpPr txBox="true"/>
          <p:nvPr/>
        </p:nvSpPr>
        <p:spPr>
          <a:xfrm rot="0">
            <a:off x="6777568" y="494016"/>
            <a:ext cx="5675078"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Competition Analysis</a:t>
            </a:r>
          </a:p>
        </p:txBody>
      </p:sp>
      <p:grpSp>
        <p:nvGrpSpPr>
          <p:cNvPr name="Group 12" id="12"/>
          <p:cNvGrpSpPr/>
          <p:nvPr/>
        </p:nvGrpSpPr>
        <p:grpSpPr>
          <a:xfrm rot="0">
            <a:off x="2031948" y="2513766"/>
            <a:ext cx="6330738" cy="5934295"/>
            <a:chOff x="0" y="0"/>
            <a:chExt cx="8440985" cy="7912393"/>
          </a:xfrm>
        </p:grpSpPr>
        <p:sp>
          <p:nvSpPr>
            <p:cNvPr name="TextBox 13" id="13"/>
            <p:cNvSpPr txBox="true"/>
            <p:nvPr/>
          </p:nvSpPr>
          <p:spPr>
            <a:xfrm rot="0">
              <a:off x="1156851" y="7510690"/>
              <a:ext cx="1471281" cy="401703"/>
            </a:xfrm>
            <a:prstGeom prst="rect">
              <a:avLst/>
            </a:prstGeom>
          </p:spPr>
          <p:txBody>
            <a:bodyPr anchor="t" rtlCol="false" tIns="0" lIns="0" bIns="0" rIns="0">
              <a:spAutoFit/>
            </a:bodyPr>
            <a:lstStyle/>
            <a:p>
              <a:pPr algn="ctr">
                <a:lnSpc>
                  <a:spcPts val="2542"/>
                </a:lnSpc>
              </a:pPr>
              <a:r>
                <a:rPr lang="en-US" sz="1816">
                  <a:solidFill>
                    <a:srgbClr val="343434"/>
                  </a:solidFill>
                  <a:latin typeface="HK Grotesk Bold"/>
                </a:rPr>
                <a:t>Cola-Coka</a:t>
              </a:r>
            </a:p>
          </p:txBody>
        </p:sp>
        <p:sp>
          <p:nvSpPr>
            <p:cNvPr name="TextBox 14" id="14"/>
            <p:cNvSpPr txBox="true"/>
            <p:nvPr/>
          </p:nvSpPr>
          <p:spPr>
            <a:xfrm rot="0">
              <a:off x="3418095" y="7510690"/>
              <a:ext cx="743680" cy="401703"/>
            </a:xfrm>
            <a:prstGeom prst="rect">
              <a:avLst/>
            </a:prstGeom>
          </p:spPr>
          <p:txBody>
            <a:bodyPr anchor="t" rtlCol="false" tIns="0" lIns="0" bIns="0" rIns="0">
              <a:spAutoFit/>
            </a:bodyPr>
            <a:lstStyle/>
            <a:p>
              <a:pPr algn="ctr">
                <a:lnSpc>
                  <a:spcPts val="2542"/>
                </a:lnSpc>
              </a:pPr>
              <a:r>
                <a:rPr lang="en-US" sz="1816">
                  <a:solidFill>
                    <a:srgbClr val="343434"/>
                  </a:solidFill>
                  <a:latin typeface="HK Grotesk Bold"/>
                </a:rPr>
                <a:t>Bepsi</a:t>
              </a:r>
            </a:p>
          </p:txBody>
        </p:sp>
        <p:sp>
          <p:nvSpPr>
            <p:cNvPr name="TextBox 15" id="15"/>
            <p:cNvSpPr txBox="true"/>
            <p:nvPr/>
          </p:nvSpPr>
          <p:spPr>
            <a:xfrm rot="0">
              <a:off x="5060577" y="7510690"/>
              <a:ext cx="1253602" cy="401703"/>
            </a:xfrm>
            <a:prstGeom prst="rect">
              <a:avLst/>
            </a:prstGeom>
          </p:spPr>
          <p:txBody>
            <a:bodyPr anchor="t" rtlCol="false" tIns="0" lIns="0" bIns="0" rIns="0">
              <a:spAutoFit/>
            </a:bodyPr>
            <a:lstStyle/>
            <a:p>
              <a:pPr algn="ctr">
                <a:lnSpc>
                  <a:spcPts val="2542"/>
                </a:lnSpc>
              </a:pPr>
              <a:r>
                <a:rPr lang="en-US" sz="1816">
                  <a:solidFill>
                    <a:srgbClr val="343434"/>
                  </a:solidFill>
                  <a:latin typeface="HK Grotesk Bold"/>
                </a:rPr>
                <a:t>Gangster</a:t>
              </a:r>
            </a:p>
          </p:txBody>
        </p:sp>
        <p:sp>
          <p:nvSpPr>
            <p:cNvPr name="TextBox 16" id="16"/>
            <p:cNvSpPr txBox="true"/>
            <p:nvPr/>
          </p:nvSpPr>
          <p:spPr>
            <a:xfrm rot="0">
              <a:off x="6972244" y="7510690"/>
              <a:ext cx="1225155" cy="401703"/>
            </a:xfrm>
            <a:prstGeom prst="rect">
              <a:avLst/>
            </a:prstGeom>
          </p:spPr>
          <p:txBody>
            <a:bodyPr anchor="t" rtlCol="false" tIns="0" lIns="0" bIns="0" rIns="0">
              <a:spAutoFit/>
            </a:bodyPr>
            <a:lstStyle/>
            <a:p>
              <a:pPr algn="ctr">
                <a:lnSpc>
                  <a:spcPts val="2542"/>
                </a:lnSpc>
              </a:pPr>
              <a:r>
                <a:rPr lang="en-US" sz="1816">
                  <a:solidFill>
                    <a:srgbClr val="343434"/>
                  </a:solidFill>
                  <a:latin typeface="HK Grotesk Bold"/>
                </a:rPr>
                <a:t>Blue Bull</a:t>
              </a:r>
            </a:p>
          </p:txBody>
        </p:sp>
        <p:grpSp>
          <p:nvGrpSpPr>
            <p:cNvPr name="Group 17" id="17"/>
            <p:cNvGrpSpPr>
              <a:grpSpLocks noChangeAspect="true"/>
            </p:cNvGrpSpPr>
            <p:nvPr/>
          </p:nvGrpSpPr>
          <p:grpSpPr>
            <a:xfrm rot="0">
              <a:off x="1036329" y="181801"/>
              <a:ext cx="7404656" cy="7213217"/>
              <a:chOff x="0" y="0"/>
              <a:chExt cx="10395166" cy="10126412"/>
            </a:xfrm>
          </p:grpSpPr>
          <p:sp>
            <p:nvSpPr>
              <p:cNvPr name="Freeform 18" id="18"/>
              <p:cNvSpPr/>
              <p:nvPr/>
            </p:nvSpPr>
            <p:spPr>
              <a:xfrm flipH="false" flipV="false" rot="0">
                <a:off x="0" y="-6350"/>
                <a:ext cx="10395166" cy="12700"/>
              </a:xfrm>
              <a:custGeom>
                <a:avLst/>
                <a:gdLst/>
                <a:ahLst/>
                <a:cxnLst/>
                <a:rect r="r" b="b" t="t" l="l"/>
                <a:pathLst>
                  <a:path h="12700" w="10395166">
                    <a:moveTo>
                      <a:pt x="0" y="0"/>
                    </a:moveTo>
                    <a:lnTo>
                      <a:pt x="10395166" y="0"/>
                    </a:lnTo>
                    <a:lnTo>
                      <a:pt x="10395166" y="12700"/>
                    </a:lnTo>
                    <a:lnTo>
                      <a:pt x="0" y="12700"/>
                    </a:lnTo>
                    <a:close/>
                  </a:path>
                </a:pathLst>
              </a:custGeom>
              <a:solidFill>
                <a:srgbClr val="343434">
                  <a:alpha val="24706"/>
                </a:srgbClr>
              </a:solidFill>
            </p:spPr>
          </p:sp>
          <p:sp>
            <p:nvSpPr>
              <p:cNvPr name="Freeform 19" id="19"/>
              <p:cNvSpPr/>
              <p:nvPr/>
            </p:nvSpPr>
            <p:spPr>
              <a:xfrm flipH="false" flipV="false" rot="0">
                <a:off x="0" y="3369121"/>
                <a:ext cx="10395166" cy="12700"/>
              </a:xfrm>
              <a:custGeom>
                <a:avLst/>
                <a:gdLst/>
                <a:ahLst/>
                <a:cxnLst/>
                <a:rect r="r" b="b" t="t" l="l"/>
                <a:pathLst>
                  <a:path h="12700" w="10395166">
                    <a:moveTo>
                      <a:pt x="0" y="0"/>
                    </a:moveTo>
                    <a:lnTo>
                      <a:pt x="10395166" y="0"/>
                    </a:lnTo>
                    <a:lnTo>
                      <a:pt x="10395166" y="12700"/>
                    </a:lnTo>
                    <a:lnTo>
                      <a:pt x="0" y="12700"/>
                    </a:lnTo>
                    <a:close/>
                  </a:path>
                </a:pathLst>
              </a:custGeom>
              <a:solidFill>
                <a:srgbClr val="343434">
                  <a:alpha val="24706"/>
                </a:srgbClr>
              </a:solidFill>
            </p:spPr>
          </p:sp>
          <p:sp>
            <p:nvSpPr>
              <p:cNvPr name="Freeform 20" id="20"/>
              <p:cNvSpPr/>
              <p:nvPr/>
            </p:nvSpPr>
            <p:spPr>
              <a:xfrm flipH="false" flipV="false" rot="0">
                <a:off x="0" y="6744591"/>
                <a:ext cx="10395166" cy="12700"/>
              </a:xfrm>
              <a:custGeom>
                <a:avLst/>
                <a:gdLst/>
                <a:ahLst/>
                <a:cxnLst/>
                <a:rect r="r" b="b" t="t" l="l"/>
                <a:pathLst>
                  <a:path h="12700" w="10395166">
                    <a:moveTo>
                      <a:pt x="0" y="0"/>
                    </a:moveTo>
                    <a:lnTo>
                      <a:pt x="10395166" y="0"/>
                    </a:lnTo>
                    <a:lnTo>
                      <a:pt x="10395166" y="12700"/>
                    </a:lnTo>
                    <a:lnTo>
                      <a:pt x="0" y="12700"/>
                    </a:lnTo>
                    <a:close/>
                  </a:path>
                </a:pathLst>
              </a:custGeom>
              <a:solidFill>
                <a:srgbClr val="343434">
                  <a:alpha val="24706"/>
                </a:srgbClr>
              </a:solidFill>
            </p:spPr>
          </p:sp>
          <p:sp>
            <p:nvSpPr>
              <p:cNvPr name="Freeform 21" id="21"/>
              <p:cNvSpPr/>
              <p:nvPr/>
            </p:nvSpPr>
            <p:spPr>
              <a:xfrm flipH="false" flipV="false" rot="0">
                <a:off x="0" y="10120061"/>
                <a:ext cx="10395166" cy="12700"/>
              </a:xfrm>
              <a:custGeom>
                <a:avLst/>
                <a:gdLst/>
                <a:ahLst/>
                <a:cxnLst/>
                <a:rect r="r" b="b" t="t" l="l"/>
                <a:pathLst>
                  <a:path h="12700" w="10395166">
                    <a:moveTo>
                      <a:pt x="0" y="0"/>
                    </a:moveTo>
                    <a:lnTo>
                      <a:pt x="10395166" y="0"/>
                    </a:lnTo>
                    <a:lnTo>
                      <a:pt x="10395166" y="12700"/>
                    </a:lnTo>
                    <a:lnTo>
                      <a:pt x="0" y="12700"/>
                    </a:lnTo>
                    <a:close/>
                  </a:path>
                </a:pathLst>
              </a:custGeom>
              <a:solidFill>
                <a:srgbClr val="343434">
                  <a:alpha val="60000"/>
                </a:srgbClr>
              </a:solidFill>
            </p:spPr>
          </p:sp>
        </p:grpSp>
        <p:sp>
          <p:nvSpPr>
            <p:cNvPr name="TextBox 22" id="22"/>
            <p:cNvSpPr txBox="true"/>
            <p:nvPr/>
          </p:nvSpPr>
          <p:spPr>
            <a:xfrm rot="0">
              <a:off x="0" y="-38100"/>
              <a:ext cx="882557" cy="401703"/>
            </a:xfrm>
            <a:prstGeom prst="rect">
              <a:avLst/>
            </a:prstGeom>
          </p:spPr>
          <p:txBody>
            <a:bodyPr anchor="t" rtlCol="false" tIns="0" lIns="0" bIns="0" rIns="0">
              <a:spAutoFit/>
            </a:bodyPr>
            <a:lstStyle/>
            <a:p>
              <a:pPr algn="r">
                <a:lnSpc>
                  <a:spcPts val="2542"/>
                </a:lnSpc>
              </a:pPr>
              <a:r>
                <a:rPr lang="en-US" sz="1816">
                  <a:solidFill>
                    <a:srgbClr val="343434"/>
                  </a:solidFill>
                  <a:latin typeface="HK Grotesk Bold"/>
                </a:rPr>
                <a:t>3,000 </a:t>
              </a:r>
            </a:p>
          </p:txBody>
        </p:sp>
        <p:sp>
          <p:nvSpPr>
            <p:cNvPr name="TextBox 23" id="23"/>
            <p:cNvSpPr txBox="true"/>
            <p:nvPr/>
          </p:nvSpPr>
          <p:spPr>
            <a:xfrm rot="0">
              <a:off x="0" y="2366306"/>
              <a:ext cx="882557" cy="401703"/>
            </a:xfrm>
            <a:prstGeom prst="rect">
              <a:avLst/>
            </a:prstGeom>
          </p:spPr>
          <p:txBody>
            <a:bodyPr anchor="t" rtlCol="false" tIns="0" lIns="0" bIns="0" rIns="0">
              <a:spAutoFit/>
            </a:bodyPr>
            <a:lstStyle/>
            <a:p>
              <a:pPr algn="r">
                <a:lnSpc>
                  <a:spcPts val="2542"/>
                </a:lnSpc>
              </a:pPr>
              <a:r>
                <a:rPr lang="en-US" sz="1816">
                  <a:solidFill>
                    <a:srgbClr val="343434"/>
                  </a:solidFill>
                  <a:latin typeface="HK Grotesk Bold"/>
                </a:rPr>
                <a:t>2,000 </a:t>
              </a:r>
            </a:p>
          </p:txBody>
        </p:sp>
        <p:sp>
          <p:nvSpPr>
            <p:cNvPr name="TextBox 24" id="24"/>
            <p:cNvSpPr txBox="true"/>
            <p:nvPr/>
          </p:nvSpPr>
          <p:spPr>
            <a:xfrm rot="0">
              <a:off x="0" y="4770711"/>
              <a:ext cx="882557" cy="401703"/>
            </a:xfrm>
            <a:prstGeom prst="rect">
              <a:avLst/>
            </a:prstGeom>
          </p:spPr>
          <p:txBody>
            <a:bodyPr anchor="t" rtlCol="false" tIns="0" lIns="0" bIns="0" rIns="0">
              <a:spAutoFit/>
            </a:bodyPr>
            <a:lstStyle/>
            <a:p>
              <a:pPr algn="r">
                <a:lnSpc>
                  <a:spcPts val="2542"/>
                </a:lnSpc>
              </a:pPr>
              <a:r>
                <a:rPr lang="en-US" sz="1816">
                  <a:solidFill>
                    <a:srgbClr val="343434"/>
                  </a:solidFill>
                  <a:latin typeface="HK Grotesk Bold"/>
                </a:rPr>
                <a:t>1,000 </a:t>
              </a:r>
            </a:p>
          </p:txBody>
        </p:sp>
        <p:sp>
          <p:nvSpPr>
            <p:cNvPr name="TextBox 25" id="25"/>
            <p:cNvSpPr txBox="true"/>
            <p:nvPr/>
          </p:nvSpPr>
          <p:spPr>
            <a:xfrm rot="0">
              <a:off x="630070" y="7175117"/>
              <a:ext cx="252487" cy="401703"/>
            </a:xfrm>
            <a:prstGeom prst="rect">
              <a:avLst/>
            </a:prstGeom>
          </p:spPr>
          <p:txBody>
            <a:bodyPr anchor="t" rtlCol="false" tIns="0" lIns="0" bIns="0" rIns="0">
              <a:spAutoFit/>
            </a:bodyPr>
            <a:lstStyle/>
            <a:p>
              <a:pPr algn="r">
                <a:lnSpc>
                  <a:spcPts val="2542"/>
                </a:lnSpc>
              </a:pPr>
              <a:r>
                <a:rPr lang="en-US" sz="1816">
                  <a:solidFill>
                    <a:srgbClr val="343434"/>
                  </a:solidFill>
                  <a:latin typeface="HK Grotesk Bold"/>
                </a:rPr>
                <a:t>0 </a:t>
              </a:r>
            </a:p>
          </p:txBody>
        </p:sp>
        <p:grpSp>
          <p:nvGrpSpPr>
            <p:cNvPr name="Group 26" id="26"/>
            <p:cNvGrpSpPr>
              <a:grpSpLocks noChangeAspect="true"/>
            </p:cNvGrpSpPr>
            <p:nvPr/>
          </p:nvGrpSpPr>
          <p:grpSpPr>
            <a:xfrm rot="0">
              <a:off x="1036329" y="1288114"/>
              <a:ext cx="7404656" cy="6106905"/>
              <a:chOff x="0" y="1553117"/>
              <a:chExt cx="10395166" cy="8573294"/>
            </a:xfrm>
          </p:grpSpPr>
          <p:sp>
            <p:nvSpPr>
              <p:cNvPr name="Freeform 27" id="27"/>
              <p:cNvSpPr/>
              <p:nvPr/>
            </p:nvSpPr>
            <p:spPr>
              <a:xfrm flipH="false" flipV="false" rot="0">
                <a:off x="0" y="1553117"/>
                <a:ext cx="2403882" cy="8573294"/>
              </a:xfrm>
              <a:custGeom>
                <a:avLst/>
                <a:gdLst/>
                <a:ahLst/>
                <a:cxnLst/>
                <a:rect r="r" b="b" t="t" l="l"/>
                <a:pathLst>
                  <a:path h="8573294" w="2403882">
                    <a:moveTo>
                      <a:pt x="0" y="8573294"/>
                    </a:moveTo>
                    <a:lnTo>
                      <a:pt x="0" y="192311"/>
                    </a:lnTo>
                    <a:lnTo>
                      <a:pt x="0" y="192311"/>
                    </a:lnTo>
                    <a:cubicBezTo>
                      <a:pt x="0" y="86101"/>
                      <a:pt x="86100" y="0"/>
                      <a:pt x="192311" y="0"/>
                    </a:cubicBezTo>
                    <a:lnTo>
                      <a:pt x="2211572" y="0"/>
                    </a:lnTo>
                    <a:cubicBezTo>
                      <a:pt x="2317782" y="0"/>
                      <a:pt x="2403882" y="86101"/>
                      <a:pt x="2403882" y="192311"/>
                    </a:cubicBezTo>
                    <a:lnTo>
                      <a:pt x="2403882" y="8573294"/>
                    </a:lnTo>
                    <a:close/>
                  </a:path>
                </a:pathLst>
              </a:custGeom>
              <a:solidFill>
                <a:srgbClr val="0F606B"/>
              </a:solidFill>
            </p:spPr>
          </p:sp>
          <p:sp>
            <p:nvSpPr>
              <p:cNvPr name="Freeform 28" id="28"/>
              <p:cNvSpPr/>
              <p:nvPr/>
            </p:nvSpPr>
            <p:spPr>
              <a:xfrm flipH="false" flipV="false" rot="0">
                <a:off x="2663761" y="2991068"/>
                <a:ext cx="2403882" cy="7135344"/>
              </a:xfrm>
              <a:custGeom>
                <a:avLst/>
                <a:gdLst/>
                <a:ahLst/>
                <a:cxnLst/>
                <a:rect r="r" b="b" t="t" l="l"/>
                <a:pathLst>
                  <a:path h="7135344" w="2403882">
                    <a:moveTo>
                      <a:pt x="0" y="7135343"/>
                    </a:moveTo>
                    <a:lnTo>
                      <a:pt x="0" y="192310"/>
                    </a:lnTo>
                    <a:cubicBezTo>
                      <a:pt x="0" y="86100"/>
                      <a:pt x="86101" y="0"/>
                      <a:pt x="192311" y="0"/>
                    </a:cubicBezTo>
                    <a:lnTo>
                      <a:pt x="2211572" y="0"/>
                    </a:lnTo>
                    <a:cubicBezTo>
                      <a:pt x="2262576" y="0"/>
                      <a:pt x="2311491" y="20261"/>
                      <a:pt x="2347556" y="56326"/>
                    </a:cubicBezTo>
                    <a:cubicBezTo>
                      <a:pt x="2383622" y="92391"/>
                      <a:pt x="2403883" y="141307"/>
                      <a:pt x="2403883" y="192310"/>
                    </a:cubicBezTo>
                    <a:lnTo>
                      <a:pt x="2403883" y="7135343"/>
                    </a:lnTo>
                    <a:close/>
                  </a:path>
                </a:pathLst>
              </a:custGeom>
              <a:solidFill>
                <a:srgbClr val="0F606B"/>
              </a:solidFill>
            </p:spPr>
          </p:sp>
          <p:sp>
            <p:nvSpPr>
              <p:cNvPr name="Freeform 29" id="29"/>
              <p:cNvSpPr/>
              <p:nvPr/>
            </p:nvSpPr>
            <p:spPr>
              <a:xfrm flipH="false" flipV="false" rot="0">
                <a:off x="5327523" y="3861939"/>
                <a:ext cx="2403882" cy="6264472"/>
              </a:xfrm>
              <a:custGeom>
                <a:avLst/>
                <a:gdLst/>
                <a:ahLst/>
                <a:cxnLst/>
                <a:rect r="r" b="b" t="t" l="l"/>
                <a:pathLst>
                  <a:path h="6264472" w="2403882">
                    <a:moveTo>
                      <a:pt x="0" y="6264472"/>
                    </a:moveTo>
                    <a:lnTo>
                      <a:pt x="0" y="192311"/>
                    </a:lnTo>
                    <a:cubicBezTo>
                      <a:pt x="0" y="86101"/>
                      <a:pt x="86100" y="0"/>
                      <a:pt x="192310" y="0"/>
                    </a:cubicBezTo>
                    <a:lnTo>
                      <a:pt x="2211571" y="0"/>
                    </a:lnTo>
                    <a:cubicBezTo>
                      <a:pt x="2262575" y="0"/>
                      <a:pt x="2311490" y="20261"/>
                      <a:pt x="2347555" y="56326"/>
                    </a:cubicBezTo>
                    <a:cubicBezTo>
                      <a:pt x="2383620" y="92392"/>
                      <a:pt x="2403882" y="141307"/>
                      <a:pt x="2403882" y="192311"/>
                    </a:cubicBezTo>
                    <a:lnTo>
                      <a:pt x="2403882" y="6264472"/>
                    </a:lnTo>
                    <a:close/>
                  </a:path>
                </a:pathLst>
              </a:custGeom>
              <a:solidFill>
                <a:srgbClr val="0F606B"/>
              </a:solidFill>
            </p:spPr>
          </p:sp>
          <p:sp>
            <p:nvSpPr>
              <p:cNvPr name="Freeform 30" id="30"/>
              <p:cNvSpPr/>
              <p:nvPr/>
            </p:nvSpPr>
            <p:spPr>
              <a:xfrm flipH="false" flipV="false" rot="0">
                <a:off x="7991284" y="6548813"/>
                <a:ext cx="2403882" cy="3577598"/>
              </a:xfrm>
              <a:custGeom>
                <a:avLst/>
                <a:gdLst/>
                <a:ahLst/>
                <a:cxnLst/>
                <a:rect r="r" b="b" t="t" l="l"/>
                <a:pathLst>
                  <a:path h="3577598" w="2403882">
                    <a:moveTo>
                      <a:pt x="0" y="3577598"/>
                    </a:moveTo>
                    <a:lnTo>
                      <a:pt x="0" y="192311"/>
                    </a:lnTo>
                    <a:cubicBezTo>
                      <a:pt x="0" y="141307"/>
                      <a:pt x="20262" y="92392"/>
                      <a:pt x="56327" y="56327"/>
                    </a:cubicBezTo>
                    <a:cubicBezTo>
                      <a:pt x="92392" y="20262"/>
                      <a:pt x="141307" y="0"/>
                      <a:pt x="192311" y="0"/>
                    </a:cubicBezTo>
                    <a:lnTo>
                      <a:pt x="2211572" y="0"/>
                    </a:lnTo>
                    <a:cubicBezTo>
                      <a:pt x="2262575" y="0"/>
                      <a:pt x="2311490" y="20262"/>
                      <a:pt x="2347555" y="56327"/>
                    </a:cubicBezTo>
                    <a:cubicBezTo>
                      <a:pt x="2383621" y="92392"/>
                      <a:pt x="2403882" y="141307"/>
                      <a:pt x="2403882" y="192311"/>
                    </a:cubicBezTo>
                    <a:lnTo>
                      <a:pt x="2403882" y="3577598"/>
                    </a:lnTo>
                    <a:close/>
                  </a:path>
                </a:pathLst>
              </a:custGeom>
              <a:solidFill>
                <a:srgbClr val="0F606B"/>
              </a:solidFill>
            </p:spPr>
          </p:sp>
        </p:gr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312" t="21875" r="29312" b="21874"/>
          <a:stretch>
            <a:fillRect/>
          </a:stretch>
        </p:blipFill>
        <p:spPr>
          <a:xfrm flipH="false" flipV="false">
            <a:off x="0" y="0"/>
            <a:ext cx="18288000" cy="10287000"/>
          </a:xfrm>
          <a:prstGeom prst="rect">
            <a:avLst/>
          </a:prstGeom>
        </p:spPr>
      </p:pic>
      <p:sp>
        <p:nvSpPr>
          <p:cNvPr name="Freeform 3" id="3"/>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7107910" y="3451480"/>
            <a:ext cx="9525" cy="2740991"/>
          </a:xfrm>
          <a:prstGeom prst="rect">
            <a:avLst/>
          </a:prstGeom>
          <a:solidFill>
            <a:srgbClr val="343434"/>
          </a:solidFill>
        </p:spPr>
      </p:sp>
      <p:sp>
        <p:nvSpPr>
          <p:cNvPr name="Freeform 5" id="5"/>
          <p:cNvSpPr/>
          <p:nvPr/>
        </p:nvSpPr>
        <p:spPr>
          <a:xfrm flipH="false" flipV="false" rot="0">
            <a:off x="838194" y="2830557"/>
            <a:ext cx="9873318" cy="6469578"/>
          </a:xfrm>
          <a:custGeom>
            <a:avLst/>
            <a:gdLst/>
            <a:ahLst/>
            <a:cxnLst/>
            <a:rect r="r" b="b" t="t" l="l"/>
            <a:pathLst>
              <a:path h="6469578" w="9873318">
                <a:moveTo>
                  <a:pt x="0" y="0"/>
                </a:moveTo>
                <a:lnTo>
                  <a:pt x="9873318" y="0"/>
                </a:lnTo>
                <a:lnTo>
                  <a:pt x="9873318" y="6469579"/>
                </a:lnTo>
                <a:lnTo>
                  <a:pt x="0" y="6469579"/>
                </a:lnTo>
                <a:lnTo>
                  <a:pt x="0" y="0"/>
                </a:lnTo>
                <a:close/>
              </a:path>
            </a:pathLst>
          </a:custGeom>
          <a:blipFill>
            <a:blip r:embed="rId5"/>
            <a:stretch>
              <a:fillRect l="-4084" t="-5342" r="-4278" b="-5639"/>
            </a:stretch>
          </a:blipFill>
        </p:spPr>
      </p:sp>
      <p:sp>
        <p:nvSpPr>
          <p:cNvPr name="Freeform 6" id="6"/>
          <p:cNvSpPr/>
          <p:nvPr/>
        </p:nvSpPr>
        <p:spPr>
          <a:xfrm flipH="false" flipV="false" rot="0">
            <a:off x="10927100" y="3739294"/>
            <a:ext cx="5823356" cy="4136420"/>
          </a:xfrm>
          <a:custGeom>
            <a:avLst/>
            <a:gdLst/>
            <a:ahLst/>
            <a:cxnLst/>
            <a:rect r="r" b="b" t="t" l="l"/>
            <a:pathLst>
              <a:path h="4136420" w="5823356">
                <a:moveTo>
                  <a:pt x="0" y="0"/>
                </a:moveTo>
                <a:lnTo>
                  <a:pt x="5823356" y="0"/>
                </a:lnTo>
                <a:lnTo>
                  <a:pt x="5823356" y="4136420"/>
                </a:lnTo>
                <a:lnTo>
                  <a:pt x="0" y="4136420"/>
                </a:lnTo>
                <a:lnTo>
                  <a:pt x="0" y="0"/>
                </a:lnTo>
                <a:close/>
              </a:path>
            </a:pathLst>
          </a:custGeom>
          <a:blipFill>
            <a:blip r:embed="rId6"/>
            <a:stretch>
              <a:fillRect l="0" t="0" r="-1934" b="-453"/>
            </a:stretch>
          </a:blipFill>
        </p:spPr>
      </p:sp>
      <p:sp>
        <p:nvSpPr>
          <p:cNvPr name="TextBox 7" id="7"/>
          <p:cNvSpPr txBox="true"/>
          <p:nvPr/>
        </p:nvSpPr>
        <p:spPr>
          <a:xfrm rot="0">
            <a:off x="838194" y="1727394"/>
            <a:ext cx="10676023"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What are the primary reasons consumers prefer those brands over ours?</a:t>
            </a:r>
          </a:p>
        </p:txBody>
      </p:sp>
      <p:sp>
        <p:nvSpPr>
          <p:cNvPr name="TextBox 8" id="8"/>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9" id="9"/>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0" id="10"/>
          <p:cNvSpPr txBox="true"/>
          <p:nvPr/>
        </p:nvSpPr>
        <p:spPr>
          <a:xfrm rot="0">
            <a:off x="6777568" y="494016"/>
            <a:ext cx="5675078"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Competition Analysis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489248" y="412396"/>
            <a:ext cx="8305638" cy="10157010"/>
          </a:xfrm>
          <a:custGeom>
            <a:avLst/>
            <a:gdLst/>
            <a:ahLst/>
            <a:cxnLst/>
            <a:rect r="r" b="b" t="t" l="l"/>
            <a:pathLst>
              <a:path h="10157010" w="8305638">
                <a:moveTo>
                  <a:pt x="0" y="0"/>
                </a:moveTo>
                <a:lnTo>
                  <a:pt x="8305638" y="0"/>
                </a:lnTo>
                <a:lnTo>
                  <a:pt x="8305638" y="10157009"/>
                </a:lnTo>
                <a:lnTo>
                  <a:pt x="0" y="10157009"/>
                </a:lnTo>
                <a:lnTo>
                  <a:pt x="0" y="0"/>
                </a:lnTo>
                <a:close/>
              </a:path>
            </a:pathLst>
          </a:custGeom>
          <a:blipFill>
            <a:blip r:embed="rId3"/>
            <a:stretch>
              <a:fillRect l="-100495" t="0" r="-95070" b="0"/>
            </a:stretch>
          </a:blipFill>
        </p:spPr>
      </p:sp>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sp>
        <p:nvSpPr>
          <p:cNvPr name="Freeform 5" id="5"/>
          <p:cNvSpPr/>
          <p:nvPr/>
        </p:nvSpPr>
        <p:spPr>
          <a:xfrm flipH="false" flipV="false" rot="0">
            <a:off x="1563562" y="563674"/>
            <a:ext cx="9996842" cy="9287443"/>
          </a:xfrm>
          <a:custGeom>
            <a:avLst/>
            <a:gdLst/>
            <a:ahLst/>
            <a:cxnLst/>
            <a:rect r="r" b="b" t="t" l="l"/>
            <a:pathLst>
              <a:path h="9287443" w="9996842">
                <a:moveTo>
                  <a:pt x="0" y="0"/>
                </a:moveTo>
                <a:lnTo>
                  <a:pt x="9996842" y="0"/>
                </a:lnTo>
                <a:lnTo>
                  <a:pt x="9996842" y="9287443"/>
                </a:lnTo>
                <a:lnTo>
                  <a:pt x="0" y="9287443"/>
                </a:lnTo>
                <a:lnTo>
                  <a:pt x="0" y="0"/>
                </a:lnTo>
                <a:close/>
              </a:path>
            </a:pathLst>
          </a:custGeom>
          <a:blipFill>
            <a:blip r:embed="rId6"/>
            <a:stretch>
              <a:fillRect l="-26181" t="0" r="-34464" b="0"/>
            </a:stretch>
          </a:blipFill>
        </p:spPr>
      </p:sp>
      <p:sp>
        <p:nvSpPr>
          <p:cNvPr name="TextBox 6" id="6"/>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22</a:t>
            </a:r>
          </a:p>
        </p:txBody>
      </p:sp>
      <p:sp>
        <p:nvSpPr>
          <p:cNvPr name="TextBox 7" id="7"/>
          <p:cNvSpPr txBox="true"/>
          <p:nvPr/>
        </p:nvSpPr>
        <p:spPr>
          <a:xfrm rot="0">
            <a:off x="12601868" y="2074713"/>
            <a:ext cx="5300533" cy="2463279"/>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Brand reputation emerged as a significant factor across multiple brands, with respondents citing it as a reason for choosing brands</a:t>
            </a:r>
          </a:p>
          <a:p>
            <a:pPr marL="431804" indent="-215902" lvl="1">
              <a:lnSpc>
                <a:spcPts val="2800"/>
              </a:lnSpc>
              <a:buFont typeface="Arial"/>
              <a:buChar char="•"/>
            </a:pPr>
            <a:r>
              <a:rPr lang="en-US" sz="2000">
                <a:solidFill>
                  <a:srgbClr val="343434"/>
                </a:solidFill>
                <a:latin typeface="HK Grotesk Medium"/>
              </a:rPr>
              <a:t>Availability played a role in the brand selection process, as respondents mentioned,</a:t>
            </a:r>
          </a:p>
        </p:txBody>
      </p:sp>
      <p:sp>
        <p:nvSpPr>
          <p:cNvPr name="TextBox 8" id="8"/>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9" id="9"/>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0" id="10"/>
          <p:cNvSpPr txBox="true"/>
          <p:nvPr/>
        </p:nvSpPr>
        <p:spPr>
          <a:xfrm rot="0">
            <a:off x="6777568" y="494016"/>
            <a:ext cx="5675078"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Competition Analysis</a:t>
            </a:r>
          </a:p>
        </p:txBody>
      </p:sp>
      <p:sp>
        <p:nvSpPr>
          <p:cNvPr name="TextBox 11" id="11"/>
          <p:cNvSpPr txBox="true"/>
          <p:nvPr/>
        </p:nvSpPr>
        <p:spPr>
          <a:xfrm rot="0">
            <a:off x="12452646" y="5095875"/>
            <a:ext cx="5300533" cy="2815629"/>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Understanding these preferences can help the CodeX brand tailor their marketing strategies to emphasize its strengths and address weaknesses. By focusing on brand reputation, taste/flavor preferences, availability, and effectiveness, brands can better position themselves to attract and retain customers.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23</a:t>
            </a:r>
          </a:p>
        </p:txBody>
      </p:sp>
      <p:sp>
        <p:nvSpPr>
          <p:cNvPr name="Freeform 3" id="3"/>
          <p:cNvSpPr/>
          <p:nvPr/>
        </p:nvSpPr>
        <p:spPr>
          <a:xfrm flipH="false" flipV="false" rot="-5400000">
            <a:off x="9800485" y="1199910"/>
            <a:ext cx="5831751" cy="7887179"/>
          </a:xfrm>
          <a:custGeom>
            <a:avLst/>
            <a:gdLst/>
            <a:ahLst/>
            <a:cxnLst/>
            <a:rect r="r" b="b" t="t" l="l"/>
            <a:pathLst>
              <a:path h="7887179" w="5831751">
                <a:moveTo>
                  <a:pt x="0" y="0"/>
                </a:moveTo>
                <a:lnTo>
                  <a:pt x="5831751" y="0"/>
                </a:lnTo>
                <a:lnTo>
                  <a:pt x="5831751" y="7887180"/>
                </a:lnTo>
                <a:lnTo>
                  <a:pt x="0" y="7887180"/>
                </a:lnTo>
                <a:lnTo>
                  <a:pt x="0" y="0"/>
                </a:lnTo>
                <a:close/>
              </a:path>
            </a:pathLst>
          </a:custGeom>
          <a:blipFill>
            <a:blip r:embed="rId3"/>
            <a:stretch>
              <a:fillRect l="-130627" t="0" r="-104868"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sp>
        <p:nvSpPr>
          <p:cNvPr name="Freeform 6" id="6"/>
          <p:cNvSpPr/>
          <p:nvPr/>
        </p:nvSpPr>
        <p:spPr>
          <a:xfrm flipH="false" flipV="false" rot="0">
            <a:off x="575597" y="2705295"/>
            <a:ext cx="7561153" cy="2667245"/>
          </a:xfrm>
          <a:custGeom>
            <a:avLst/>
            <a:gdLst/>
            <a:ahLst/>
            <a:cxnLst/>
            <a:rect r="r" b="b" t="t" l="l"/>
            <a:pathLst>
              <a:path h="2667245" w="7561153">
                <a:moveTo>
                  <a:pt x="0" y="0"/>
                </a:moveTo>
                <a:lnTo>
                  <a:pt x="7561153" y="0"/>
                </a:lnTo>
                <a:lnTo>
                  <a:pt x="7561153" y="2667245"/>
                </a:lnTo>
                <a:lnTo>
                  <a:pt x="0" y="2667245"/>
                </a:lnTo>
                <a:lnTo>
                  <a:pt x="0" y="0"/>
                </a:lnTo>
                <a:close/>
              </a:path>
            </a:pathLst>
          </a:custGeom>
          <a:blipFill>
            <a:blip r:embed="rId6"/>
            <a:stretch>
              <a:fillRect l="-5319" t="-15078" r="-5163" b="-13306"/>
            </a:stretch>
          </a:blipFill>
        </p:spPr>
      </p:sp>
      <p:sp>
        <p:nvSpPr>
          <p:cNvPr name="Freeform 7" id="7"/>
          <p:cNvSpPr/>
          <p:nvPr/>
        </p:nvSpPr>
        <p:spPr>
          <a:xfrm flipH="false" flipV="false" rot="0">
            <a:off x="1487032" y="5761678"/>
            <a:ext cx="4175247" cy="2187992"/>
          </a:xfrm>
          <a:custGeom>
            <a:avLst/>
            <a:gdLst/>
            <a:ahLst/>
            <a:cxnLst/>
            <a:rect r="r" b="b" t="t" l="l"/>
            <a:pathLst>
              <a:path h="2187992" w="4175247">
                <a:moveTo>
                  <a:pt x="0" y="0"/>
                </a:moveTo>
                <a:lnTo>
                  <a:pt x="4175247" y="0"/>
                </a:lnTo>
                <a:lnTo>
                  <a:pt x="4175247" y="2187992"/>
                </a:lnTo>
                <a:lnTo>
                  <a:pt x="0" y="2187992"/>
                </a:lnTo>
                <a:lnTo>
                  <a:pt x="0" y="0"/>
                </a:lnTo>
                <a:close/>
              </a:path>
            </a:pathLst>
          </a:custGeom>
          <a:blipFill>
            <a:blip r:embed="rId7"/>
            <a:stretch>
              <a:fillRect l="0" t="0" r="-6151" b="0"/>
            </a:stretch>
          </a:blipFill>
        </p:spPr>
      </p:sp>
      <p:sp>
        <p:nvSpPr>
          <p:cNvPr name="TextBox 8" id="8"/>
          <p:cNvSpPr txBox="true"/>
          <p:nvPr/>
        </p:nvSpPr>
        <p:spPr>
          <a:xfrm rot="0">
            <a:off x="4138831" y="557259"/>
            <a:ext cx="10188477"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Marketing Channels and Brand Awareness</a:t>
            </a:r>
          </a:p>
        </p:txBody>
      </p:sp>
      <p:sp>
        <p:nvSpPr>
          <p:cNvPr name="TextBox 9" id="9"/>
          <p:cNvSpPr txBox="true"/>
          <p:nvPr/>
        </p:nvSpPr>
        <p:spPr>
          <a:xfrm rot="0">
            <a:off x="575597" y="1727394"/>
            <a:ext cx="7561153" cy="771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Which marketing channel can be used to reach more customers? </a:t>
            </a:r>
          </a:p>
        </p:txBody>
      </p:sp>
      <p:sp>
        <p:nvSpPr>
          <p:cNvPr name="TextBox 10" id="10"/>
          <p:cNvSpPr txBox="true"/>
          <p:nvPr/>
        </p:nvSpPr>
        <p:spPr>
          <a:xfrm rot="0">
            <a:off x="685421" y="8703884"/>
            <a:ext cx="6906822" cy="70152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The online channel stands out as the most effective marketing strategy for promoting brands among youths.</a:t>
            </a:r>
          </a:p>
        </p:txBody>
      </p:sp>
      <p:sp>
        <p:nvSpPr>
          <p:cNvPr name="TextBox 11" id="11"/>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2" id="12"/>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grpSp>
        <p:nvGrpSpPr>
          <p:cNvPr name="Group 13" id="13"/>
          <p:cNvGrpSpPr/>
          <p:nvPr/>
        </p:nvGrpSpPr>
        <p:grpSpPr>
          <a:xfrm rot="0">
            <a:off x="8953838" y="2777230"/>
            <a:ext cx="7525046" cy="4732539"/>
            <a:chOff x="0" y="0"/>
            <a:chExt cx="10033394" cy="6310052"/>
          </a:xfrm>
        </p:grpSpPr>
        <p:sp>
          <p:nvSpPr>
            <p:cNvPr name="TextBox 14" id="14"/>
            <p:cNvSpPr txBox="true"/>
            <p:nvPr/>
          </p:nvSpPr>
          <p:spPr>
            <a:xfrm rot="0">
              <a:off x="8627707" y="3116595"/>
              <a:ext cx="1405687" cy="773753"/>
            </a:xfrm>
            <a:prstGeom prst="rect">
              <a:avLst/>
            </a:prstGeom>
          </p:spPr>
          <p:txBody>
            <a:bodyPr anchor="t" rtlCol="false" tIns="0" lIns="0" bIns="0" rIns="0">
              <a:spAutoFit/>
            </a:bodyPr>
            <a:lstStyle/>
            <a:p>
              <a:pPr algn="ctr">
                <a:lnSpc>
                  <a:spcPts val="2395"/>
                </a:lnSpc>
              </a:pPr>
              <a:r>
                <a:rPr lang="en-US" sz="1710">
                  <a:solidFill>
                    <a:srgbClr val="343434"/>
                  </a:solidFill>
                  <a:latin typeface="HK Grotesk Bold"/>
                </a:rPr>
                <a:t>Online Ads</a:t>
              </a:r>
            </a:p>
            <a:p>
              <a:pPr algn="ctr">
                <a:lnSpc>
                  <a:spcPts val="2395"/>
                </a:lnSpc>
              </a:pPr>
              <a:r>
                <a:rPr lang="en-US" sz="1710">
                  <a:solidFill>
                    <a:srgbClr val="343434"/>
                  </a:solidFill>
                  <a:latin typeface="HK Grotesk Bold"/>
                </a:rPr>
                <a:t>50.7%</a:t>
              </a:r>
            </a:p>
          </p:txBody>
        </p:sp>
        <p:sp>
          <p:nvSpPr>
            <p:cNvPr name="TextBox 15" id="15"/>
            <p:cNvSpPr txBox="true"/>
            <p:nvPr/>
          </p:nvSpPr>
          <p:spPr>
            <a:xfrm rot="0">
              <a:off x="0" y="4599695"/>
              <a:ext cx="2049251" cy="773753"/>
            </a:xfrm>
            <a:prstGeom prst="rect">
              <a:avLst/>
            </a:prstGeom>
          </p:spPr>
          <p:txBody>
            <a:bodyPr anchor="t" rtlCol="false" tIns="0" lIns="0" bIns="0" rIns="0">
              <a:spAutoFit/>
            </a:bodyPr>
            <a:lstStyle/>
            <a:p>
              <a:pPr algn="ctr">
                <a:lnSpc>
                  <a:spcPts val="2395"/>
                </a:lnSpc>
              </a:pPr>
              <a:r>
                <a:rPr lang="en-US" sz="1710">
                  <a:solidFill>
                    <a:srgbClr val="343434"/>
                  </a:solidFill>
                  <a:latin typeface="HK Grotesk Bold"/>
                </a:rPr>
                <a:t>TV-Commercial</a:t>
              </a:r>
            </a:p>
            <a:p>
              <a:pPr algn="ctr">
                <a:lnSpc>
                  <a:spcPts val="2395"/>
                </a:lnSpc>
              </a:pPr>
              <a:r>
                <a:rPr lang="en-US" sz="1710">
                  <a:solidFill>
                    <a:srgbClr val="343434"/>
                  </a:solidFill>
                  <a:latin typeface="HK Grotesk Bold"/>
                </a:rPr>
                <a:t>33.9%</a:t>
              </a:r>
            </a:p>
          </p:txBody>
        </p:sp>
        <p:sp>
          <p:nvSpPr>
            <p:cNvPr name="TextBox 16" id="16"/>
            <p:cNvSpPr txBox="true"/>
            <p:nvPr/>
          </p:nvSpPr>
          <p:spPr>
            <a:xfrm rot="0">
              <a:off x="2882488" y="-28575"/>
              <a:ext cx="1303114" cy="773753"/>
            </a:xfrm>
            <a:prstGeom prst="rect">
              <a:avLst/>
            </a:prstGeom>
          </p:spPr>
          <p:txBody>
            <a:bodyPr anchor="t" rtlCol="false" tIns="0" lIns="0" bIns="0" rIns="0">
              <a:spAutoFit/>
            </a:bodyPr>
            <a:lstStyle/>
            <a:p>
              <a:pPr algn="ctr">
                <a:lnSpc>
                  <a:spcPts val="2395"/>
                </a:lnSpc>
              </a:pPr>
              <a:r>
                <a:rPr lang="en-US" sz="1710">
                  <a:solidFill>
                    <a:srgbClr val="343434"/>
                  </a:solidFill>
                  <a:latin typeface="HK Grotesk Bold"/>
                </a:rPr>
                <a:t>Billboards</a:t>
              </a:r>
            </a:p>
            <a:p>
              <a:pPr algn="ctr">
                <a:lnSpc>
                  <a:spcPts val="2395"/>
                </a:lnSpc>
              </a:pPr>
              <a:r>
                <a:rPr lang="en-US" sz="1710">
                  <a:solidFill>
                    <a:srgbClr val="343434"/>
                  </a:solidFill>
                  <a:latin typeface="HK Grotesk Bold"/>
                </a:rPr>
                <a:t>15.5%</a:t>
              </a:r>
            </a:p>
          </p:txBody>
        </p:sp>
        <p:grpSp>
          <p:nvGrpSpPr>
            <p:cNvPr name="Group 17" id="17"/>
            <p:cNvGrpSpPr>
              <a:grpSpLocks noChangeAspect="true"/>
            </p:cNvGrpSpPr>
            <p:nvPr/>
          </p:nvGrpSpPr>
          <p:grpSpPr>
            <a:xfrm rot="0">
              <a:off x="2289679" y="579681"/>
              <a:ext cx="5730371" cy="5730371"/>
              <a:chOff x="0" y="0"/>
              <a:chExt cx="2540000" cy="2540000"/>
            </a:xfrm>
          </p:grpSpPr>
          <p:sp>
            <p:nvSpPr>
              <p:cNvPr name="Freeform 18" id="18"/>
              <p:cNvSpPr/>
              <p:nvPr/>
            </p:nvSpPr>
            <p:spPr>
              <a:xfrm flipH="false" flipV="false" rot="0">
                <a:off x="1153360" y="0"/>
                <a:ext cx="1456750" cy="2577585"/>
              </a:xfrm>
              <a:custGeom>
                <a:avLst/>
                <a:gdLst/>
                <a:ahLst/>
                <a:cxnLst/>
                <a:rect r="r" b="b" t="t" l="l"/>
                <a:pathLst>
                  <a:path h="2577585" w="1456750">
                    <a:moveTo>
                      <a:pt x="116640" y="0"/>
                    </a:moveTo>
                    <a:cubicBezTo>
                      <a:pt x="584306" y="0"/>
                      <a:pt x="1014132" y="257023"/>
                      <a:pt x="1235441" y="669012"/>
                    </a:cubicBezTo>
                    <a:cubicBezTo>
                      <a:pt x="1456749" y="1081000"/>
                      <a:pt x="1433727" y="1581281"/>
                      <a:pt x="1175515" y="1971202"/>
                    </a:cubicBezTo>
                    <a:cubicBezTo>
                      <a:pt x="917304" y="2361124"/>
                      <a:pt x="465690" y="2577584"/>
                      <a:pt x="0" y="2534632"/>
                    </a:cubicBezTo>
                    <a:lnTo>
                      <a:pt x="58320" y="1902316"/>
                    </a:lnTo>
                    <a:cubicBezTo>
                      <a:pt x="291165" y="1923792"/>
                      <a:pt x="516971" y="1815561"/>
                      <a:pt x="646077" y="1620601"/>
                    </a:cubicBezTo>
                    <a:cubicBezTo>
                      <a:pt x="775182" y="1425640"/>
                      <a:pt x="786693" y="1175500"/>
                      <a:pt x="676039" y="969506"/>
                    </a:cubicBezTo>
                    <a:cubicBezTo>
                      <a:pt x="565385" y="763512"/>
                      <a:pt x="350473" y="635000"/>
                      <a:pt x="116640" y="635000"/>
                    </a:cubicBezTo>
                    <a:close/>
                  </a:path>
                </a:pathLst>
              </a:custGeom>
              <a:solidFill>
                <a:srgbClr val="F25F5C"/>
              </a:solidFill>
            </p:spPr>
          </p:sp>
          <p:sp>
            <p:nvSpPr>
              <p:cNvPr name="Freeform 19" id="19"/>
              <p:cNvSpPr/>
              <p:nvPr/>
            </p:nvSpPr>
            <p:spPr>
              <a:xfrm flipH="false" flipV="false" rot="0">
                <a:off x="-80526" y="501526"/>
                <a:ext cx="1323881" cy="2037355"/>
              </a:xfrm>
              <a:custGeom>
                <a:avLst/>
                <a:gdLst/>
                <a:ahLst/>
                <a:cxnLst/>
                <a:rect r="r" b="b" t="t" l="l"/>
                <a:pathLst>
                  <a:path h="2037355" w="1323881">
                    <a:moveTo>
                      <a:pt x="1297237" y="2037355"/>
                    </a:moveTo>
                    <a:cubicBezTo>
                      <a:pt x="824743" y="2017512"/>
                      <a:pt x="402407" y="1736779"/>
                      <a:pt x="201204" y="1308806"/>
                    </a:cubicBezTo>
                    <a:cubicBezTo>
                      <a:pt x="0" y="880832"/>
                      <a:pt x="53257" y="376509"/>
                      <a:pt x="339414" y="0"/>
                    </a:cubicBezTo>
                    <a:lnTo>
                      <a:pt x="844970" y="384237"/>
                    </a:lnTo>
                    <a:cubicBezTo>
                      <a:pt x="701891" y="572491"/>
                      <a:pt x="675263" y="824653"/>
                      <a:pt x="775865" y="1038640"/>
                    </a:cubicBezTo>
                    <a:cubicBezTo>
                      <a:pt x="876467" y="1252627"/>
                      <a:pt x="1087634" y="1392993"/>
                      <a:pt x="1323881" y="1402915"/>
                    </a:cubicBezTo>
                    <a:close/>
                  </a:path>
                </a:pathLst>
              </a:custGeom>
              <a:solidFill>
                <a:srgbClr val="F4A261"/>
              </a:solidFill>
            </p:spPr>
          </p:sp>
          <p:sp>
            <p:nvSpPr>
              <p:cNvPr name="Freeform 20" id="20"/>
              <p:cNvSpPr/>
              <p:nvPr/>
            </p:nvSpPr>
            <p:spPr>
              <a:xfrm flipH="false" flipV="false" rot="0">
                <a:off x="221744" y="0"/>
                <a:ext cx="1048193" cy="911511"/>
              </a:xfrm>
              <a:custGeom>
                <a:avLst/>
                <a:gdLst/>
                <a:ahLst/>
                <a:cxnLst/>
                <a:rect r="r" b="b" t="t" l="l"/>
                <a:pathLst>
                  <a:path h="911511" w="1048193">
                    <a:moveTo>
                      <a:pt x="0" y="553021"/>
                    </a:moveTo>
                    <a:cubicBezTo>
                      <a:pt x="236681" y="206981"/>
                      <a:pt x="628889" y="42"/>
                      <a:pt x="1048129" y="0"/>
                    </a:cubicBezTo>
                    <a:lnTo>
                      <a:pt x="1048193" y="635000"/>
                    </a:lnTo>
                    <a:cubicBezTo>
                      <a:pt x="838573" y="635021"/>
                      <a:pt x="642469" y="738491"/>
                      <a:pt x="524128" y="911511"/>
                    </a:cubicBezTo>
                    <a:close/>
                  </a:path>
                </a:pathLst>
              </a:custGeom>
              <a:solidFill>
                <a:srgbClr val="FFC24A"/>
              </a:solidFill>
            </p:spPr>
          </p:sp>
        </p:gr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18364" y="2171203"/>
            <a:ext cx="6957906" cy="6898960"/>
          </a:xfrm>
          <a:custGeom>
            <a:avLst/>
            <a:gdLst/>
            <a:ahLst/>
            <a:cxnLst/>
            <a:rect r="r" b="b" t="t" l="l"/>
            <a:pathLst>
              <a:path h="6898960" w="6957906">
                <a:moveTo>
                  <a:pt x="0" y="0"/>
                </a:moveTo>
                <a:lnTo>
                  <a:pt x="6957907" y="0"/>
                </a:lnTo>
                <a:lnTo>
                  <a:pt x="6957907" y="6898960"/>
                </a:lnTo>
                <a:lnTo>
                  <a:pt x="0" y="6898960"/>
                </a:lnTo>
                <a:lnTo>
                  <a:pt x="0" y="0"/>
                </a:lnTo>
                <a:close/>
              </a:path>
            </a:pathLst>
          </a:custGeom>
          <a:blipFill>
            <a:blip r:embed="rId3"/>
            <a:stretch>
              <a:fillRect l="-75238" t="0" r="-70724" b="-2636"/>
            </a:stretch>
          </a:blipFill>
        </p:spPr>
      </p:sp>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sp>
        <p:nvSpPr>
          <p:cNvPr name="Freeform 5" id="5"/>
          <p:cNvSpPr/>
          <p:nvPr/>
        </p:nvSpPr>
        <p:spPr>
          <a:xfrm flipH="false" flipV="false" rot="0">
            <a:off x="9364165" y="2141730"/>
            <a:ext cx="8217142" cy="3575892"/>
          </a:xfrm>
          <a:custGeom>
            <a:avLst/>
            <a:gdLst/>
            <a:ahLst/>
            <a:cxnLst/>
            <a:rect r="r" b="b" t="t" l="l"/>
            <a:pathLst>
              <a:path h="3575892" w="8217142">
                <a:moveTo>
                  <a:pt x="0" y="0"/>
                </a:moveTo>
                <a:lnTo>
                  <a:pt x="8217142" y="0"/>
                </a:lnTo>
                <a:lnTo>
                  <a:pt x="8217142" y="3575892"/>
                </a:lnTo>
                <a:lnTo>
                  <a:pt x="0" y="3575892"/>
                </a:lnTo>
                <a:lnTo>
                  <a:pt x="0" y="0"/>
                </a:lnTo>
                <a:close/>
              </a:path>
            </a:pathLst>
          </a:custGeom>
          <a:blipFill>
            <a:blip r:embed="rId6"/>
            <a:stretch>
              <a:fillRect l="-3521" t="-8091" r="-3227" b="-8091"/>
            </a:stretch>
          </a:blipFill>
        </p:spPr>
      </p:sp>
      <p:sp>
        <p:nvSpPr>
          <p:cNvPr name="Freeform 6" id="6"/>
          <p:cNvSpPr/>
          <p:nvPr/>
        </p:nvSpPr>
        <p:spPr>
          <a:xfrm flipH="false" flipV="false" rot="0">
            <a:off x="10988960" y="6001320"/>
            <a:ext cx="4967552" cy="1705279"/>
          </a:xfrm>
          <a:custGeom>
            <a:avLst/>
            <a:gdLst/>
            <a:ahLst/>
            <a:cxnLst/>
            <a:rect r="r" b="b" t="t" l="l"/>
            <a:pathLst>
              <a:path h="1705279" w="4967552">
                <a:moveTo>
                  <a:pt x="0" y="0"/>
                </a:moveTo>
                <a:lnTo>
                  <a:pt x="4967552" y="0"/>
                </a:lnTo>
                <a:lnTo>
                  <a:pt x="4967552" y="1705279"/>
                </a:lnTo>
                <a:lnTo>
                  <a:pt x="0" y="1705279"/>
                </a:lnTo>
                <a:lnTo>
                  <a:pt x="0" y="0"/>
                </a:lnTo>
                <a:close/>
              </a:path>
            </a:pathLst>
          </a:custGeom>
          <a:blipFill>
            <a:blip r:embed="rId7"/>
            <a:stretch>
              <a:fillRect l="0" t="0" r="0" b="0"/>
            </a:stretch>
          </a:blipFill>
        </p:spPr>
      </p:sp>
      <p:sp>
        <p:nvSpPr>
          <p:cNvPr name="TextBox 7" id="7"/>
          <p:cNvSpPr txBox="true"/>
          <p:nvPr/>
        </p:nvSpPr>
        <p:spPr>
          <a:xfrm rot="0">
            <a:off x="4517212" y="1455930"/>
            <a:ext cx="12992778"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How effective are different marketing strategies and channels in reaching our customers?</a:t>
            </a:r>
          </a:p>
        </p:txBody>
      </p:sp>
      <p:sp>
        <p:nvSpPr>
          <p:cNvPr name="TextBox 8" id="8"/>
          <p:cNvSpPr txBox="true"/>
          <p:nvPr/>
        </p:nvSpPr>
        <p:spPr>
          <a:xfrm rot="0">
            <a:off x="9144000" y="8045760"/>
            <a:ext cx="8657472" cy="105387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According to the given set of respondents, the online channel emerges as the most effective marketing channel, closely followed by TV commercials and Outdoor Billboards.</a:t>
            </a:r>
          </a:p>
        </p:txBody>
      </p:sp>
      <p:sp>
        <p:nvSpPr>
          <p:cNvPr name="TextBox 9" id="9"/>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1" id="11"/>
          <p:cNvSpPr txBox="true"/>
          <p:nvPr/>
        </p:nvSpPr>
        <p:spPr>
          <a:xfrm rot="0">
            <a:off x="4375100" y="622634"/>
            <a:ext cx="10799970"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Marketing Channels and Brand Awareness</a:t>
            </a:r>
          </a:p>
        </p:txBody>
      </p:sp>
      <p:grpSp>
        <p:nvGrpSpPr>
          <p:cNvPr name="Group 12" id="12"/>
          <p:cNvGrpSpPr/>
          <p:nvPr/>
        </p:nvGrpSpPr>
        <p:grpSpPr>
          <a:xfrm rot="0">
            <a:off x="1864523" y="2987944"/>
            <a:ext cx="6665588" cy="5265478"/>
            <a:chOff x="0" y="0"/>
            <a:chExt cx="8887451" cy="7020638"/>
          </a:xfrm>
        </p:grpSpPr>
        <p:sp>
          <p:nvSpPr>
            <p:cNvPr name="TextBox 13" id="13"/>
            <p:cNvSpPr txBox="true"/>
            <p:nvPr/>
          </p:nvSpPr>
          <p:spPr>
            <a:xfrm rot="0">
              <a:off x="7568338" y="2120666"/>
              <a:ext cx="1319113" cy="737384"/>
            </a:xfrm>
            <a:prstGeom prst="rect">
              <a:avLst/>
            </a:prstGeom>
          </p:spPr>
          <p:txBody>
            <a:bodyPr anchor="t" rtlCol="false" tIns="0" lIns="0" bIns="0" rIns="0">
              <a:spAutoFit/>
            </a:bodyPr>
            <a:lstStyle/>
            <a:p>
              <a:pPr algn="ctr">
                <a:lnSpc>
                  <a:spcPts val="2247"/>
                </a:lnSpc>
              </a:pPr>
              <a:r>
                <a:rPr lang="en-US" sz="1605">
                  <a:solidFill>
                    <a:srgbClr val="343434"/>
                  </a:solidFill>
                  <a:latin typeface="HK Grotesk Bold"/>
                </a:rPr>
                <a:t>Online Ads</a:t>
              </a:r>
            </a:p>
            <a:p>
              <a:pPr algn="ctr">
                <a:lnSpc>
                  <a:spcPts val="2247"/>
                </a:lnSpc>
              </a:pPr>
              <a:r>
                <a:rPr lang="en-US" sz="1605">
                  <a:solidFill>
                    <a:srgbClr val="343434"/>
                  </a:solidFill>
                  <a:latin typeface="HK Grotesk Bold"/>
                </a:rPr>
                <a:t>40.2%</a:t>
              </a:r>
            </a:p>
          </p:txBody>
        </p:sp>
        <p:sp>
          <p:nvSpPr>
            <p:cNvPr name="TextBox 14" id="14"/>
            <p:cNvSpPr txBox="true"/>
            <p:nvPr/>
          </p:nvSpPr>
          <p:spPr>
            <a:xfrm rot="0">
              <a:off x="2761385" y="6283254"/>
              <a:ext cx="1923041" cy="737384"/>
            </a:xfrm>
            <a:prstGeom prst="rect">
              <a:avLst/>
            </a:prstGeom>
          </p:spPr>
          <p:txBody>
            <a:bodyPr anchor="t" rtlCol="false" tIns="0" lIns="0" bIns="0" rIns="0">
              <a:spAutoFit/>
            </a:bodyPr>
            <a:lstStyle/>
            <a:p>
              <a:pPr algn="ctr">
                <a:lnSpc>
                  <a:spcPts val="2247"/>
                </a:lnSpc>
              </a:pPr>
              <a:r>
                <a:rPr lang="en-US" sz="1605">
                  <a:solidFill>
                    <a:srgbClr val="343434"/>
                  </a:solidFill>
                  <a:latin typeface="HK Grotesk Bold"/>
                </a:rPr>
                <a:t>TV-Commercial</a:t>
              </a:r>
            </a:p>
            <a:p>
              <a:pPr algn="ctr">
                <a:lnSpc>
                  <a:spcPts val="2247"/>
                </a:lnSpc>
              </a:pPr>
              <a:r>
                <a:rPr lang="en-US" sz="1605">
                  <a:solidFill>
                    <a:srgbClr val="343434"/>
                  </a:solidFill>
                  <a:latin typeface="HK Grotesk Bold"/>
                </a:rPr>
                <a:t>26.9%</a:t>
              </a:r>
            </a:p>
          </p:txBody>
        </p:sp>
        <p:sp>
          <p:nvSpPr>
            <p:cNvPr name="TextBox 15" id="15"/>
            <p:cNvSpPr txBox="true"/>
            <p:nvPr/>
          </p:nvSpPr>
          <p:spPr>
            <a:xfrm rot="0">
              <a:off x="0" y="3474302"/>
              <a:ext cx="1222857" cy="737384"/>
            </a:xfrm>
            <a:prstGeom prst="rect">
              <a:avLst/>
            </a:prstGeom>
          </p:spPr>
          <p:txBody>
            <a:bodyPr anchor="t" rtlCol="false" tIns="0" lIns="0" bIns="0" rIns="0">
              <a:spAutoFit/>
            </a:bodyPr>
            <a:lstStyle/>
            <a:p>
              <a:pPr algn="ctr">
                <a:lnSpc>
                  <a:spcPts val="2247"/>
                </a:lnSpc>
              </a:pPr>
              <a:r>
                <a:rPr lang="en-US" sz="1605">
                  <a:solidFill>
                    <a:srgbClr val="343434"/>
                  </a:solidFill>
                  <a:latin typeface="HK Grotesk Bold"/>
                </a:rPr>
                <a:t>Billboards</a:t>
              </a:r>
            </a:p>
            <a:p>
              <a:pPr algn="ctr">
                <a:lnSpc>
                  <a:spcPts val="2247"/>
                </a:lnSpc>
              </a:pPr>
              <a:r>
                <a:rPr lang="en-US" sz="1605">
                  <a:solidFill>
                    <a:srgbClr val="343434"/>
                  </a:solidFill>
                  <a:latin typeface="HK Grotesk Bold"/>
                </a:rPr>
                <a:t>12.3%</a:t>
              </a:r>
            </a:p>
          </p:txBody>
        </p:sp>
        <p:sp>
          <p:nvSpPr>
            <p:cNvPr name="TextBox 16" id="16"/>
            <p:cNvSpPr txBox="true"/>
            <p:nvPr/>
          </p:nvSpPr>
          <p:spPr>
            <a:xfrm rot="0">
              <a:off x="1500210" y="1116254"/>
              <a:ext cx="763383" cy="737384"/>
            </a:xfrm>
            <a:prstGeom prst="rect">
              <a:avLst/>
            </a:prstGeom>
          </p:spPr>
          <p:txBody>
            <a:bodyPr anchor="t" rtlCol="false" tIns="0" lIns="0" bIns="0" rIns="0">
              <a:spAutoFit/>
            </a:bodyPr>
            <a:lstStyle/>
            <a:p>
              <a:pPr algn="ctr">
                <a:lnSpc>
                  <a:spcPts val="2247"/>
                </a:lnSpc>
              </a:pPr>
              <a:r>
                <a:rPr lang="en-US" sz="1605">
                  <a:solidFill>
                    <a:srgbClr val="343434"/>
                  </a:solidFill>
                  <a:latin typeface="HK Grotesk Bold"/>
                </a:rPr>
                <a:t>Other</a:t>
              </a:r>
            </a:p>
            <a:p>
              <a:pPr algn="ctr">
                <a:lnSpc>
                  <a:spcPts val="2247"/>
                </a:lnSpc>
              </a:pPr>
              <a:r>
                <a:rPr lang="en-US" sz="1605">
                  <a:solidFill>
                    <a:srgbClr val="343434"/>
                  </a:solidFill>
                  <a:latin typeface="HK Grotesk Bold"/>
                </a:rPr>
                <a:t>12.3%</a:t>
              </a:r>
            </a:p>
          </p:txBody>
        </p:sp>
        <p:sp>
          <p:nvSpPr>
            <p:cNvPr name="TextBox 17" id="17"/>
            <p:cNvSpPr txBox="true"/>
            <p:nvPr/>
          </p:nvSpPr>
          <p:spPr>
            <a:xfrm rot="0">
              <a:off x="2885642" y="-38100"/>
              <a:ext cx="1450094" cy="737384"/>
            </a:xfrm>
            <a:prstGeom prst="rect">
              <a:avLst/>
            </a:prstGeom>
          </p:spPr>
          <p:txBody>
            <a:bodyPr anchor="t" rtlCol="false" tIns="0" lIns="0" bIns="0" rIns="0">
              <a:spAutoFit/>
            </a:bodyPr>
            <a:lstStyle/>
            <a:p>
              <a:pPr algn="ctr">
                <a:lnSpc>
                  <a:spcPts val="2247"/>
                </a:lnSpc>
              </a:pPr>
              <a:r>
                <a:rPr lang="en-US" sz="1605">
                  <a:solidFill>
                    <a:srgbClr val="343434"/>
                  </a:solidFill>
                  <a:latin typeface="HK Grotesk Bold"/>
                </a:rPr>
                <a:t>Print-Media</a:t>
              </a:r>
            </a:p>
            <a:p>
              <a:pPr algn="ctr">
                <a:lnSpc>
                  <a:spcPts val="2247"/>
                </a:lnSpc>
              </a:pPr>
              <a:r>
                <a:rPr lang="en-US" sz="1605">
                  <a:solidFill>
                    <a:srgbClr val="343434"/>
                  </a:solidFill>
                  <a:latin typeface="HK Grotesk Bold"/>
                </a:rPr>
                <a:t>8.4%</a:t>
              </a:r>
            </a:p>
          </p:txBody>
        </p:sp>
        <p:grpSp>
          <p:nvGrpSpPr>
            <p:cNvPr name="Group 18" id="18"/>
            <p:cNvGrpSpPr>
              <a:grpSpLocks noChangeAspect="true"/>
            </p:cNvGrpSpPr>
            <p:nvPr/>
          </p:nvGrpSpPr>
          <p:grpSpPr>
            <a:xfrm rot="0">
              <a:off x="1773213" y="807480"/>
              <a:ext cx="5377447" cy="5377447"/>
              <a:chOff x="0" y="0"/>
              <a:chExt cx="2540000" cy="2540000"/>
            </a:xfrm>
          </p:grpSpPr>
          <p:sp>
            <p:nvSpPr>
              <p:cNvPr name="Freeform 19" id="19"/>
              <p:cNvSpPr/>
              <p:nvPr/>
            </p:nvSpPr>
            <p:spPr>
              <a:xfrm flipH="false" flipV="false" rot="0">
                <a:off x="1270000" y="0"/>
                <a:ext cx="1377193" cy="2342116"/>
              </a:xfrm>
              <a:custGeom>
                <a:avLst/>
                <a:gdLst/>
                <a:ahLst/>
                <a:cxnLst/>
                <a:rect r="r" b="b" t="t" l="l"/>
                <a:pathLst>
                  <a:path h="2342116" w="1377193">
                    <a:moveTo>
                      <a:pt x="0" y="0"/>
                    </a:moveTo>
                    <a:cubicBezTo>
                      <a:pt x="564876" y="0"/>
                      <a:pt x="1061858" y="373093"/>
                      <a:pt x="1219526" y="915519"/>
                    </a:cubicBezTo>
                    <a:cubicBezTo>
                      <a:pt x="1377193" y="1457946"/>
                      <a:pt x="1157645" y="2039313"/>
                      <a:pt x="680785" y="2342116"/>
                    </a:cubicBezTo>
                    <a:lnTo>
                      <a:pt x="0" y="1270000"/>
                    </a:lnTo>
                    <a:close/>
                  </a:path>
                </a:pathLst>
              </a:custGeom>
              <a:solidFill>
                <a:srgbClr val="F25F5C"/>
              </a:solidFill>
            </p:spPr>
          </p:sp>
          <p:sp>
            <p:nvSpPr>
              <p:cNvPr name="Freeform 20" id="20"/>
              <p:cNvSpPr/>
              <p:nvPr/>
            </p:nvSpPr>
            <p:spPr>
              <a:xfrm flipH="false" flipV="false" rot="0">
                <a:off x="125125" y="1270000"/>
                <a:ext cx="1878392" cy="1323212"/>
              </a:xfrm>
              <a:custGeom>
                <a:avLst/>
                <a:gdLst/>
                <a:ahLst/>
                <a:cxnLst/>
                <a:rect r="r" b="b" t="t" l="l"/>
                <a:pathLst>
                  <a:path h="1323212" w="1878392">
                    <a:moveTo>
                      <a:pt x="1878392" y="1036751"/>
                    </a:moveTo>
                    <a:cubicBezTo>
                      <a:pt x="1573098" y="1252751"/>
                      <a:pt x="1188120" y="1323212"/>
                      <a:pt x="826112" y="1229345"/>
                    </a:cubicBezTo>
                    <a:cubicBezTo>
                      <a:pt x="464103" y="1135478"/>
                      <a:pt x="161869" y="886826"/>
                      <a:pt x="0" y="549692"/>
                    </a:cubicBezTo>
                    <a:lnTo>
                      <a:pt x="1144875" y="0"/>
                    </a:lnTo>
                    <a:close/>
                  </a:path>
                </a:pathLst>
              </a:custGeom>
              <a:solidFill>
                <a:srgbClr val="F4A261"/>
              </a:solidFill>
            </p:spPr>
          </p:sp>
          <p:sp>
            <p:nvSpPr>
              <p:cNvPr name="Freeform 21" id="21"/>
              <p:cNvSpPr/>
              <p:nvPr/>
            </p:nvSpPr>
            <p:spPr>
              <a:xfrm flipH="false" flipV="false" rot="0">
                <a:off x="-46146" y="867259"/>
                <a:ext cx="1316146" cy="1008967"/>
              </a:xfrm>
              <a:custGeom>
                <a:avLst/>
                <a:gdLst/>
                <a:ahLst/>
                <a:cxnLst/>
                <a:rect r="r" b="b" t="t" l="l"/>
                <a:pathLst>
                  <a:path h="1008967" w="1316146">
                    <a:moveTo>
                      <a:pt x="200175" y="1008966"/>
                    </a:moveTo>
                    <a:cubicBezTo>
                      <a:pt x="32046" y="699465"/>
                      <a:pt x="0" y="334040"/>
                      <a:pt x="111696" y="0"/>
                    </a:cubicBezTo>
                    <a:lnTo>
                      <a:pt x="1316146" y="402741"/>
                    </a:lnTo>
                    <a:close/>
                  </a:path>
                </a:pathLst>
              </a:custGeom>
              <a:solidFill>
                <a:srgbClr val="FFC24A"/>
              </a:solidFill>
            </p:spPr>
          </p:sp>
          <p:sp>
            <p:nvSpPr>
              <p:cNvPr name="Freeform 22" id="22"/>
              <p:cNvSpPr/>
              <p:nvPr/>
            </p:nvSpPr>
            <p:spPr>
              <a:xfrm flipH="false" flipV="false" rot="0">
                <a:off x="46927" y="142589"/>
                <a:ext cx="1223073" cy="1127411"/>
              </a:xfrm>
              <a:custGeom>
                <a:avLst/>
                <a:gdLst/>
                <a:ahLst/>
                <a:cxnLst/>
                <a:rect r="r" b="b" t="t" l="l"/>
                <a:pathLst>
                  <a:path h="1127411" w="1223073">
                    <a:moveTo>
                      <a:pt x="0" y="785370"/>
                    </a:moveTo>
                    <a:cubicBezTo>
                      <a:pt x="94786" y="446432"/>
                      <a:pt x="325970" y="162025"/>
                      <a:pt x="638399" y="0"/>
                    </a:cubicBezTo>
                    <a:lnTo>
                      <a:pt x="1223073" y="1127411"/>
                    </a:lnTo>
                    <a:close/>
                  </a:path>
                </a:pathLst>
              </a:custGeom>
              <a:solidFill>
                <a:srgbClr val="FFE066"/>
              </a:solidFill>
            </p:spPr>
          </p:sp>
          <p:sp>
            <p:nvSpPr>
              <p:cNvPr name="Freeform 23" id="23"/>
              <p:cNvSpPr/>
              <p:nvPr/>
            </p:nvSpPr>
            <p:spPr>
              <a:xfrm flipH="false" flipV="false" rot="0">
                <a:off x="629709" y="0"/>
                <a:ext cx="640291" cy="1270000"/>
              </a:xfrm>
              <a:custGeom>
                <a:avLst/>
                <a:gdLst/>
                <a:ahLst/>
                <a:cxnLst/>
                <a:rect r="r" b="b" t="t" l="l"/>
                <a:pathLst>
                  <a:path h="1270000" w="640291">
                    <a:moveTo>
                      <a:pt x="0" y="173219"/>
                    </a:moveTo>
                    <a:cubicBezTo>
                      <a:pt x="194280" y="59800"/>
                      <a:pt x="415201" y="23"/>
                      <a:pt x="640164" y="0"/>
                    </a:cubicBezTo>
                    <a:lnTo>
                      <a:pt x="640291" y="1270000"/>
                    </a:lnTo>
                    <a:close/>
                  </a:path>
                </a:pathLst>
              </a:custGeom>
              <a:solidFill>
                <a:srgbClr val="FFFFFF"/>
              </a:solidFill>
            </p:spPr>
          </p:sp>
        </p:gr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25</a:t>
            </a:r>
          </a:p>
        </p:txBody>
      </p:sp>
      <p:sp>
        <p:nvSpPr>
          <p:cNvPr name="Freeform 3" id="3"/>
          <p:cNvSpPr/>
          <p:nvPr/>
        </p:nvSpPr>
        <p:spPr>
          <a:xfrm flipH="false" flipV="false" rot="-5400000">
            <a:off x="9505430" y="1894769"/>
            <a:ext cx="6957906" cy="6898960"/>
          </a:xfrm>
          <a:custGeom>
            <a:avLst/>
            <a:gdLst/>
            <a:ahLst/>
            <a:cxnLst/>
            <a:rect r="r" b="b" t="t" l="l"/>
            <a:pathLst>
              <a:path h="6898960" w="6957906">
                <a:moveTo>
                  <a:pt x="0" y="0"/>
                </a:moveTo>
                <a:lnTo>
                  <a:pt x="6957907" y="0"/>
                </a:lnTo>
                <a:lnTo>
                  <a:pt x="6957907" y="6898961"/>
                </a:lnTo>
                <a:lnTo>
                  <a:pt x="0" y="6898961"/>
                </a:lnTo>
                <a:lnTo>
                  <a:pt x="0" y="0"/>
                </a:lnTo>
                <a:close/>
              </a:path>
            </a:pathLst>
          </a:custGeom>
          <a:blipFill>
            <a:blip r:embed="rId3"/>
            <a:stretch>
              <a:fillRect l="-75238" t="0" r="-70724"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grpSp>
        <p:nvGrpSpPr>
          <p:cNvPr name="Group 6" id="6"/>
          <p:cNvGrpSpPr/>
          <p:nvPr/>
        </p:nvGrpSpPr>
        <p:grpSpPr>
          <a:xfrm rot="0">
            <a:off x="9660094" y="2117919"/>
            <a:ext cx="6553691" cy="6553691"/>
            <a:chOff x="0" y="0"/>
            <a:chExt cx="8738255" cy="8738255"/>
          </a:xfrm>
        </p:grpSpPr>
      </p:grpSp>
      <p:sp>
        <p:nvSpPr>
          <p:cNvPr name="Freeform 7" id="7"/>
          <p:cNvSpPr/>
          <p:nvPr/>
        </p:nvSpPr>
        <p:spPr>
          <a:xfrm flipH="false" flipV="false" rot="0">
            <a:off x="2034617" y="2830557"/>
            <a:ext cx="4736686" cy="3209514"/>
          </a:xfrm>
          <a:custGeom>
            <a:avLst/>
            <a:gdLst/>
            <a:ahLst/>
            <a:cxnLst/>
            <a:rect r="r" b="b" t="t" l="l"/>
            <a:pathLst>
              <a:path h="3209514" w="4736686">
                <a:moveTo>
                  <a:pt x="0" y="0"/>
                </a:moveTo>
                <a:lnTo>
                  <a:pt x="4736686" y="0"/>
                </a:lnTo>
                <a:lnTo>
                  <a:pt x="4736686" y="3209514"/>
                </a:lnTo>
                <a:lnTo>
                  <a:pt x="0" y="3209514"/>
                </a:lnTo>
                <a:lnTo>
                  <a:pt x="0" y="0"/>
                </a:lnTo>
                <a:close/>
              </a:path>
            </a:pathLst>
          </a:custGeom>
          <a:blipFill>
            <a:blip r:embed="rId6"/>
            <a:stretch>
              <a:fillRect l="-5944" t="-7780" r="-6149" b="-9680"/>
            </a:stretch>
          </a:blipFill>
        </p:spPr>
      </p:sp>
      <p:sp>
        <p:nvSpPr>
          <p:cNvPr name="Freeform 8" id="8"/>
          <p:cNvSpPr/>
          <p:nvPr/>
        </p:nvSpPr>
        <p:spPr>
          <a:xfrm flipH="false" flipV="false" rot="0">
            <a:off x="1877045" y="6224033"/>
            <a:ext cx="5386816" cy="1780947"/>
          </a:xfrm>
          <a:custGeom>
            <a:avLst/>
            <a:gdLst/>
            <a:ahLst/>
            <a:cxnLst/>
            <a:rect r="r" b="b" t="t" l="l"/>
            <a:pathLst>
              <a:path h="1780947" w="5386816">
                <a:moveTo>
                  <a:pt x="0" y="0"/>
                </a:moveTo>
                <a:lnTo>
                  <a:pt x="5386816" y="0"/>
                </a:lnTo>
                <a:lnTo>
                  <a:pt x="5386816" y="1780948"/>
                </a:lnTo>
                <a:lnTo>
                  <a:pt x="0" y="1780948"/>
                </a:lnTo>
                <a:lnTo>
                  <a:pt x="0" y="0"/>
                </a:lnTo>
                <a:close/>
              </a:path>
            </a:pathLst>
          </a:custGeom>
          <a:blipFill>
            <a:blip r:embed="rId7"/>
            <a:stretch>
              <a:fillRect l="0" t="0" r="0" b="0"/>
            </a:stretch>
          </a:blipFill>
        </p:spPr>
      </p:sp>
      <p:sp>
        <p:nvSpPr>
          <p:cNvPr name="TextBox 9" id="9"/>
          <p:cNvSpPr txBox="true"/>
          <p:nvPr/>
        </p:nvSpPr>
        <p:spPr>
          <a:xfrm rot="0">
            <a:off x="6873171" y="643280"/>
            <a:ext cx="4719797"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Brand Penetration</a:t>
            </a:r>
          </a:p>
        </p:txBody>
      </p:sp>
      <p:sp>
        <p:nvSpPr>
          <p:cNvPr name="TextBox 10" id="10"/>
          <p:cNvSpPr txBox="true"/>
          <p:nvPr/>
        </p:nvSpPr>
        <p:spPr>
          <a:xfrm rot="0">
            <a:off x="575597" y="2108394"/>
            <a:ext cx="8568403"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What do people think about our brand? (overall rating)</a:t>
            </a:r>
          </a:p>
        </p:txBody>
      </p:sp>
      <p:sp>
        <p:nvSpPr>
          <p:cNvPr name="TextBox 11" id="11"/>
          <p:cNvSpPr txBox="true"/>
          <p:nvPr/>
        </p:nvSpPr>
        <p:spPr>
          <a:xfrm rot="0">
            <a:off x="344315" y="8141318"/>
            <a:ext cx="8657472" cy="1758577"/>
          </a:xfrm>
          <a:prstGeom prst="rect">
            <a:avLst/>
          </a:prstGeom>
        </p:spPr>
        <p:txBody>
          <a:bodyPr anchor="t" rtlCol="false" tIns="0" lIns="0" bIns="0" rIns="0">
            <a:spAutoFit/>
          </a:bodyPr>
          <a:lstStyle/>
          <a:p>
            <a:pPr>
              <a:lnSpc>
                <a:spcPts val="2800"/>
              </a:lnSpc>
            </a:pPr>
          </a:p>
          <a:p>
            <a:pPr marL="431804" indent="-215902" lvl="1">
              <a:lnSpc>
                <a:spcPts val="2800"/>
              </a:lnSpc>
              <a:buFont typeface="Arial"/>
              <a:buChar char="•"/>
            </a:pPr>
            <a:r>
              <a:rPr lang="en-US" sz="2000">
                <a:solidFill>
                  <a:srgbClr val="343434"/>
                </a:solidFill>
                <a:latin typeface="HK Grotesk Medium"/>
              </a:rPr>
              <a:t>While most of the respondents provided neutral feedback about Codex, there is an opportunity for the company to implement effective marketing strategies that can convert these neutral respondents into positive and satisfied customers.</a:t>
            </a:r>
          </a:p>
        </p:txBody>
      </p:sp>
      <p:sp>
        <p:nvSpPr>
          <p:cNvPr name="TextBox 12" id="12"/>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3" id="13"/>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18364" y="2171203"/>
            <a:ext cx="6957906" cy="6898960"/>
          </a:xfrm>
          <a:custGeom>
            <a:avLst/>
            <a:gdLst/>
            <a:ahLst/>
            <a:cxnLst/>
            <a:rect r="r" b="b" t="t" l="l"/>
            <a:pathLst>
              <a:path h="6898960" w="6957906">
                <a:moveTo>
                  <a:pt x="0" y="0"/>
                </a:moveTo>
                <a:lnTo>
                  <a:pt x="6957907" y="0"/>
                </a:lnTo>
                <a:lnTo>
                  <a:pt x="6957907" y="6898960"/>
                </a:lnTo>
                <a:lnTo>
                  <a:pt x="0" y="6898960"/>
                </a:lnTo>
                <a:lnTo>
                  <a:pt x="0" y="0"/>
                </a:lnTo>
                <a:close/>
              </a:path>
            </a:pathLst>
          </a:custGeom>
          <a:blipFill>
            <a:blip r:embed="rId3"/>
            <a:stretch>
              <a:fillRect l="-75238" t="0" r="-70724" b="-2636"/>
            </a:stretch>
          </a:blipFill>
        </p:spPr>
      </p:sp>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grpSp>
        <p:nvGrpSpPr>
          <p:cNvPr name="Group 5" id="5"/>
          <p:cNvGrpSpPr/>
          <p:nvPr/>
        </p:nvGrpSpPr>
        <p:grpSpPr>
          <a:xfrm rot="0">
            <a:off x="1747837" y="2188377"/>
            <a:ext cx="6884858" cy="6884858"/>
            <a:chOff x="0" y="0"/>
            <a:chExt cx="9179810" cy="9179810"/>
          </a:xfrm>
        </p:grpSpPr>
      </p:grpSp>
      <p:sp>
        <p:nvSpPr>
          <p:cNvPr name="Freeform 6" id="6"/>
          <p:cNvSpPr/>
          <p:nvPr/>
        </p:nvSpPr>
        <p:spPr>
          <a:xfrm flipH="false" flipV="false" rot="0">
            <a:off x="11669935" y="5781532"/>
            <a:ext cx="3171800" cy="2130329"/>
          </a:xfrm>
          <a:custGeom>
            <a:avLst/>
            <a:gdLst/>
            <a:ahLst/>
            <a:cxnLst/>
            <a:rect r="r" b="b" t="t" l="l"/>
            <a:pathLst>
              <a:path h="2130329" w="3171800">
                <a:moveTo>
                  <a:pt x="0" y="0"/>
                </a:moveTo>
                <a:lnTo>
                  <a:pt x="3171800" y="0"/>
                </a:lnTo>
                <a:lnTo>
                  <a:pt x="3171800" y="2130328"/>
                </a:lnTo>
                <a:lnTo>
                  <a:pt x="0" y="2130328"/>
                </a:lnTo>
                <a:lnTo>
                  <a:pt x="0" y="0"/>
                </a:lnTo>
                <a:close/>
              </a:path>
            </a:pathLst>
          </a:custGeom>
          <a:blipFill>
            <a:blip r:embed="rId6"/>
            <a:stretch>
              <a:fillRect l="0" t="0" r="-24734" b="0"/>
            </a:stretch>
          </a:blipFill>
        </p:spPr>
      </p:sp>
      <p:sp>
        <p:nvSpPr>
          <p:cNvPr name="Freeform 7" id="7"/>
          <p:cNvSpPr/>
          <p:nvPr/>
        </p:nvSpPr>
        <p:spPr>
          <a:xfrm flipH="false" flipV="false" rot="0">
            <a:off x="10027785" y="2188377"/>
            <a:ext cx="5841769" cy="3297045"/>
          </a:xfrm>
          <a:custGeom>
            <a:avLst/>
            <a:gdLst/>
            <a:ahLst/>
            <a:cxnLst/>
            <a:rect r="r" b="b" t="t" l="l"/>
            <a:pathLst>
              <a:path h="3297045" w="5841769">
                <a:moveTo>
                  <a:pt x="0" y="0"/>
                </a:moveTo>
                <a:lnTo>
                  <a:pt x="5841768" y="0"/>
                </a:lnTo>
                <a:lnTo>
                  <a:pt x="5841768" y="3297045"/>
                </a:lnTo>
                <a:lnTo>
                  <a:pt x="0" y="3297045"/>
                </a:lnTo>
                <a:lnTo>
                  <a:pt x="0" y="0"/>
                </a:lnTo>
                <a:close/>
              </a:path>
            </a:pathLst>
          </a:custGeom>
          <a:blipFill>
            <a:blip r:embed="rId7"/>
            <a:stretch>
              <a:fillRect l="-6315" t="-11017" r="-5969" b="-8518"/>
            </a:stretch>
          </a:blipFill>
        </p:spPr>
      </p:sp>
      <p:sp>
        <p:nvSpPr>
          <p:cNvPr name="TextBox 8" id="8"/>
          <p:cNvSpPr txBox="true"/>
          <p:nvPr/>
        </p:nvSpPr>
        <p:spPr>
          <a:xfrm rot="0">
            <a:off x="9812203" y="1502577"/>
            <a:ext cx="6887264"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Which cities do we need to focus more on? </a:t>
            </a:r>
          </a:p>
        </p:txBody>
      </p:sp>
      <p:sp>
        <p:nvSpPr>
          <p:cNvPr name="TextBox 9" id="9"/>
          <p:cNvSpPr txBox="true"/>
          <p:nvPr/>
        </p:nvSpPr>
        <p:spPr>
          <a:xfrm rot="0">
            <a:off x="9095707" y="8141318"/>
            <a:ext cx="8657472" cy="1758577"/>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Bangalore emerges as the frontrunner with the highest number of respondents, followed by Hyderabad and Mumbai, indicating significant market potential. To capitalize on this opportunity, CodeX should prioritize and focus its efforts on Hyderabad and Mumbai to leverage the tremendous growth potential present in these cities.</a:t>
            </a:r>
          </a:p>
        </p:txBody>
      </p:sp>
      <p:sp>
        <p:nvSpPr>
          <p:cNvPr name="TextBox 10" id="10"/>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1" id="11"/>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2" id="12"/>
          <p:cNvSpPr txBox="true"/>
          <p:nvPr/>
        </p:nvSpPr>
        <p:spPr>
          <a:xfrm rot="0">
            <a:off x="6873171" y="643280"/>
            <a:ext cx="4719797"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Brand Penetration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27</a:t>
            </a:r>
          </a:p>
        </p:txBody>
      </p:sp>
      <p:sp>
        <p:nvSpPr>
          <p:cNvPr name="Freeform 3" id="3"/>
          <p:cNvSpPr/>
          <p:nvPr/>
        </p:nvSpPr>
        <p:spPr>
          <a:xfrm flipH="false" flipV="false" rot="-5400000">
            <a:off x="10294088" y="2009599"/>
            <a:ext cx="5459728" cy="6898960"/>
          </a:xfrm>
          <a:custGeom>
            <a:avLst/>
            <a:gdLst/>
            <a:ahLst/>
            <a:cxnLst/>
            <a:rect r="r" b="b" t="t" l="l"/>
            <a:pathLst>
              <a:path h="6898960" w="5459728">
                <a:moveTo>
                  <a:pt x="0" y="0"/>
                </a:moveTo>
                <a:lnTo>
                  <a:pt x="5459728" y="0"/>
                </a:lnTo>
                <a:lnTo>
                  <a:pt x="5459728" y="6898960"/>
                </a:lnTo>
                <a:lnTo>
                  <a:pt x="0" y="6898960"/>
                </a:lnTo>
                <a:lnTo>
                  <a:pt x="0" y="0"/>
                </a:lnTo>
                <a:close/>
              </a:path>
            </a:pathLst>
          </a:custGeom>
          <a:blipFill>
            <a:blip r:embed="rId3"/>
            <a:stretch>
              <a:fillRect l="-115991" t="0" r="-97464"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sp>
        <p:nvSpPr>
          <p:cNvPr name="Freeform 6" id="6"/>
          <p:cNvSpPr/>
          <p:nvPr/>
        </p:nvSpPr>
        <p:spPr>
          <a:xfrm flipH="false" flipV="false" rot="0">
            <a:off x="896084" y="2396259"/>
            <a:ext cx="7348738" cy="3549435"/>
          </a:xfrm>
          <a:custGeom>
            <a:avLst/>
            <a:gdLst/>
            <a:ahLst/>
            <a:cxnLst/>
            <a:rect r="r" b="b" t="t" l="l"/>
            <a:pathLst>
              <a:path h="3549435" w="7348738">
                <a:moveTo>
                  <a:pt x="0" y="0"/>
                </a:moveTo>
                <a:lnTo>
                  <a:pt x="7348737" y="0"/>
                </a:lnTo>
                <a:lnTo>
                  <a:pt x="7348737" y="3549435"/>
                </a:lnTo>
                <a:lnTo>
                  <a:pt x="0" y="3549435"/>
                </a:lnTo>
                <a:lnTo>
                  <a:pt x="0" y="0"/>
                </a:lnTo>
                <a:close/>
              </a:path>
            </a:pathLst>
          </a:custGeom>
          <a:blipFill>
            <a:blip r:embed="rId6"/>
            <a:stretch>
              <a:fillRect l="-3662" t="-7527" r="-4213" b="-7199"/>
            </a:stretch>
          </a:blipFill>
        </p:spPr>
      </p:sp>
      <p:sp>
        <p:nvSpPr>
          <p:cNvPr name="Freeform 7" id="7"/>
          <p:cNvSpPr/>
          <p:nvPr/>
        </p:nvSpPr>
        <p:spPr>
          <a:xfrm flipH="false" flipV="false" rot="0">
            <a:off x="1786728" y="6221919"/>
            <a:ext cx="5772646" cy="1775051"/>
          </a:xfrm>
          <a:custGeom>
            <a:avLst/>
            <a:gdLst/>
            <a:ahLst/>
            <a:cxnLst/>
            <a:rect r="r" b="b" t="t" l="l"/>
            <a:pathLst>
              <a:path h="1775051" w="5772646">
                <a:moveTo>
                  <a:pt x="0" y="0"/>
                </a:moveTo>
                <a:lnTo>
                  <a:pt x="5772646" y="0"/>
                </a:lnTo>
                <a:lnTo>
                  <a:pt x="5772646" y="1775051"/>
                </a:lnTo>
                <a:lnTo>
                  <a:pt x="0" y="1775051"/>
                </a:lnTo>
                <a:lnTo>
                  <a:pt x="0" y="0"/>
                </a:lnTo>
                <a:close/>
              </a:path>
            </a:pathLst>
          </a:custGeom>
          <a:blipFill>
            <a:blip r:embed="rId7"/>
            <a:stretch>
              <a:fillRect l="0" t="0" r="0" b="0"/>
            </a:stretch>
          </a:blipFill>
        </p:spPr>
      </p:sp>
      <p:sp>
        <p:nvSpPr>
          <p:cNvPr name="TextBox 8" id="8"/>
          <p:cNvSpPr txBox="true"/>
          <p:nvPr/>
        </p:nvSpPr>
        <p:spPr>
          <a:xfrm rot="0">
            <a:off x="6873171" y="643280"/>
            <a:ext cx="4719797"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Purchase Behaviour </a:t>
            </a:r>
          </a:p>
        </p:txBody>
      </p:sp>
      <p:sp>
        <p:nvSpPr>
          <p:cNvPr name="TextBox 9" id="9"/>
          <p:cNvSpPr txBox="true"/>
          <p:nvPr/>
        </p:nvSpPr>
        <p:spPr>
          <a:xfrm rot="0">
            <a:off x="575597" y="1727394"/>
            <a:ext cx="8568403"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Where do respondents prefer to purchase energy drinks?</a:t>
            </a:r>
          </a:p>
        </p:txBody>
      </p:sp>
      <p:sp>
        <p:nvSpPr>
          <p:cNvPr name="TextBox 10" id="10"/>
          <p:cNvSpPr txBox="true"/>
          <p:nvPr/>
        </p:nvSpPr>
        <p:spPr>
          <a:xfrm rot="0">
            <a:off x="575597" y="8339870"/>
            <a:ext cx="8657472" cy="1053876"/>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When it comes to purchase location preference, it is evident that energy drink consumers have a strong inclination towards buying their energy drinks from supermarkets and online stores.</a:t>
            </a:r>
          </a:p>
        </p:txBody>
      </p:sp>
      <p:sp>
        <p:nvSpPr>
          <p:cNvPr name="TextBox 11" id="11"/>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2" id="12"/>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grpSp>
        <p:nvGrpSpPr>
          <p:cNvPr name="Group 13" id="13"/>
          <p:cNvGrpSpPr/>
          <p:nvPr/>
        </p:nvGrpSpPr>
        <p:grpSpPr>
          <a:xfrm rot="0">
            <a:off x="9793928" y="3438836"/>
            <a:ext cx="6559938" cy="3899060"/>
            <a:chOff x="0" y="0"/>
            <a:chExt cx="8746584" cy="5198747"/>
          </a:xfrm>
        </p:grpSpPr>
        <p:sp>
          <p:nvSpPr>
            <p:cNvPr name="TextBox 14" id="14"/>
            <p:cNvSpPr txBox="true"/>
            <p:nvPr/>
          </p:nvSpPr>
          <p:spPr>
            <a:xfrm rot="0">
              <a:off x="7229541" y="2709884"/>
              <a:ext cx="1517044" cy="661322"/>
            </a:xfrm>
            <a:prstGeom prst="rect">
              <a:avLst/>
            </a:prstGeom>
          </p:spPr>
          <p:txBody>
            <a:bodyPr anchor="t" rtlCol="false" tIns="0" lIns="0" bIns="0" rIns="0">
              <a:spAutoFit/>
            </a:bodyPr>
            <a:lstStyle/>
            <a:p>
              <a:pPr algn="ctr">
                <a:lnSpc>
                  <a:spcPts val="2003"/>
                </a:lnSpc>
              </a:pPr>
              <a:r>
                <a:rPr lang="en-US" sz="1430">
                  <a:solidFill>
                    <a:srgbClr val="343434"/>
                  </a:solidFill>
                  <a:latin typeface="HK Grotesk Bold"/>
                </a:rPr>
                <a:t>Supermarkets</a:t>
              </a:r>
            </a:p>
            <a:p>
              <a:pPr algn="ctr">
                <a:lnSpc>
                  <a:spcPts val="2003"/>
                </a:lnSpc>
              </a:pPr>
              <a:r>
                <a:rPr lang="en-US" sz="1430">
                  <a:solidFill>
                    <a:srgbClr val="343434"/>
                  </a:solidFill>
                  <a:latin typeface="HK Grotesk Bold"/>
                </a:rPr>
                <a:t>52.8%</a:t>
              </a:r>
            </a:p>
          </p:txBody>
        </p:sp>
        <p:sp>
          <p:nvSpPr>
            <p:cNvPr name="TextBox 15" id="15"/>
            <p:cNvSpPr txBox="true"/>
            <p:nvPr/>
          </p:nvSpPr>
          <p:spPr>
            <a:xfrm rot="0">
              <a:off x="0" y="3721529"/>
              <a:ext cx="1722411" cy="661322"/>
            </a:xfrm>
            <a:prstGeom prst="rect">
              <a:avLst/>
            </a:prstGeom>
          </p:spPr>
          <p:txBody>
            <a:bodyPr anchor="t" rtlCol="false" tIns="0" lIns="0" bIns="0" rIns="0">
              <a:spAutoFit/>
            </a:bodyPr>
            <a:lstStyle/>
            <a:p>
              <a:pPr algn="ctr">
                <a:lnSpc>
                  <a:spcPts val="2003"/>
                </a:lnSpc>
              </a:pPr>
              <a:r>
                <a:rPr lang="en-US" sz="1430">
                  <a:solidFill>
                    <a:srgbClr val="343434"/>
                  </a:solidFill>
                  <a:latin typeface="HK Grotesk Bold"/>
                </a:rPr>
                <a:t>Online Retailers</a:t>
              </a:r>
            </a:p>
            <a:p>
              <a:pPr algn="ctr">
                <a:lnSpc>
                  <a:spcPts val="2003"/>
                </a:lnSpc>
              </a:pPr>
              <a:r>
                <a:rPr lang="en-US" sz="1430">
                  <a:solidFill>
                    <a:srgbClr val="343434"/>
                  </a:solidFill>
                  <a:latin typeface="HK Grotesk Bold"/>
                </a:rPr>
                <a:t>30%</a:t>
              </a:r>
            </a:p>
          </p:txBody>
        </p:sp>
        <p:sp>
          <p:nvSpPr>
            <p:cNvPr name="TextBox 16" id="16"/>
            <p:cNvSpPr txBox="true"/>
            <p:nvPr/>
          </p:nvSpPr>
          <p:spPr>
            <a:xfrm rot="0">
              <a:off x="1094939" y="-38100"/>
              <a:ext cx="1745807" cy="661322"/>
            </a:xfrm>
            <a:prstGeom prst="rect">
              <a:avLst/>
            </a:prstGeom>
          </p:spPr>
          <p:txBody>
            <a:bodyPr anchor="t" rtlCol="false" tIns="0" lIns="0" bIns="0" rIns="0">
              <a:spAutoFit/>
            </a:bodyPr>
            <a:lstStyle/>
            <a:p>
              <a:pPr algn="ctr">
                <a:lnSpc>
                  <a:spcPts val="2003"/>
                </a:lnSpc>
              </a:pPr>
              <a:r>
                <a:rPr lang="en-US" sz="1430">
                  <a:solidFill>
                    <a:srgbClr val="343434"/>
                  </a:solidFill>
                  <a:latin typeface="HK Grotesk Bold"/>
                </a:rPr>
                <a:t>Fitness Centers </a:t>
              </a:r>
            </a:p>
            <a:p>
              <a:pPr algn="ctr">
                <a:lnSpc>
                  <a:spcPts val="2003"/>
                </a:lnSpc>
              </a:pPr>
              <a:r>
                <a:rPr lang="en-US" sz="1430">
                  <a:solidFill>
                    <a:srgbClr val="343434"/>
                  </a:solidFill>
                  <a:latin typeface="HK Grotesk Bold"/>
                </a:rPr>
                <a:t>17.2%</a:t>
              </a:r>
            </a:p>
          </p:txBody>
        </p:sp>
        <p:grpSp>
          <p:nvGrpSpPr>
            <p:cNvPr name="Group 17" id="17"/>
            <p:cNvGrpSpPr>
              <a:grpSpLocks noChangeAspect="true"/>
            </p:cNvGrpSpPr>
            <p:nvPr/>
          </p:nvGrpSpPr>
          <p:grpSpPr>
            <a:xfrm rot="0">
              <a:off x="1939559" y="406212"/>
              <a:ext cx="4792535" cy="4792535"/>
              <a:chOff x="0" y="0"/>
              <a:chExt cx="2540000" cy="2540000"/>
            </a:xfrm>
          </p:grpSpPr>
          <p:sp>
            <p:nvSpPr>
              <p:cNvPr name="Freeform 18" id="18"/>
              <p:cNvSpPr/>
              <p:nvPr/>
            </p:nvSpPr>
            <p:spPr>
              <a:xfrm flipH="false" flipV="false" rot="0">
                <a:off x="983882" y="0"/>
                <a:ext cx="1642308" cy="2617354"/>
              </a:xfrm>
              <a:custGeom>
                <a:avLst/>
                <a:gdLst/>
                <a:ahLst/>
                <a:cxnLst/>
                <a:rect r="r" b="b" t="t" l="l"/>
                <a:pathLst>
                  <a:path h="2617354" w="1642308">
                    <a:moveTo>
                      <a:pt x="286118" y="0"/>
                    </a:moveTo>
                    <a:lnTo>
                      <a:pt x="286118" y="0"/>
                    </a:lnTo>
                    <a:cubicBezTo>
                      <a:pt x="774393" y="0"/>
                      <a:pt x="1219432" y="279930"/>
                      <a:pt x="1430870" y="720051"/>
                    </a:cubicBezTo>
                    <a:cubicBezTo>
                      <a:pt x="1642308" y="1160173"/>
                      <a:pt x="1582700" y="1682540"/>
                      <a:pt x="1277543" y="2063711"/>
                    </a:cubicBezTo>
                    <a:cubicBezTo>
                      <a:pt x="972385" y="2444883"/>
                      <a:pt x="475722" y="2617354"/>
                      <a:pt x="0" y="2507350"/>
                    </a:cubicBezTo>
                    <a:lnTo>
                      <a:pt x="286118" y="1270000"/>
                    </a:lnTo>
                    <a:close/>
                  </a:path>
                </a:pathLst>
              </a:custGeom>
              <a:solidFill>
                <a:srgbClr val="F25F5C"/>
              </a:solidFill>
            </p:spPr>
          </p:sp>
          <p:sp>
            <p:nvSpPr>
              <p:cNvPr name="Freeform 19" id="19"/>
              <p:cNvSpPr/>
              <p:nvPr/>
            </p:nvSpPr>
            <p:spPr>
              <a:xfrm flipH="false" flipV="false" rot="0">
                <a:off x="-58815" y="617453"/>
                <a:ext cx="1328815" cy="1902651"/>
              </a:xfrm>
              <a:custGeom>
                <a:avLst/>
                <a:gdLst/>
                <a:ahLst/>
                <a:cxnLst/>
                <a:rect r="r" b="b" t="t" l="l"/>
                <a:pathLst>
                  <a:path h="1902651" w="1328815">
                    <a:moveTo>
                      <a:pt x="1104896" y="1902651"/>
                    </a:moveTo>
                    <a:cubicBezTo>
                      <a:pt x="694088" y="1829067"/>
                      <a:pt x="345653" y="1558345"/>
                      <a:pt x="172826" y="1178466"/>
                    </a:cubicBezTo>
                    <a:cubicBezTo>
                      <a:pt x="0" y="798586"/>
                      <a:pt x="24843" y="358041"/>
                      <a:pt x="239282" y="0"/>
                    </a:cubicBezTo>
                    <a:lnTo>
                      <a:pt x="1328815" y="652547"/>
                    </a:lnTo>
                    <a:close/>
                  </a:path>
                </a:pathLst>
              </a:custGeom>
              <a:solidFill>
                <a:srgbClr val="F4A261"/>
              </a:solidFill>
            </p:spPr>
          </p:sp>
          <p:sp>
            <p:nvSpPr>
              <p:cNvPr name="Freeform 20" id="20"/>
              <p:cNvSpPr/>
              <p:nvPr/>
            </p:nvSpPr>
            <p:spPr>
              <a:xfrm flipH="false" flipV="false" rot="0">
                <a:off x="149215" y="0"/>
                <a:ext cx="1120785" cy="1270000"/>
              </a:xfrm>
              <a:custGeom>
                <a:avLst/>
                <a:gdLst/>
                <a:ahLst/>
                <a:cxnLst/>
                <a:rect r="r" b="b" t="t" l="l"/>
                <a:pathLst>
                  <a:path h="1270000" w="1120785">
                    <a:moveTo>
                      <a:pt x="0" y="672722"/>
                    </a:moveTo>
                    <a:cubicBezTo>
                      <a:pt x="220631" y="258711"/>
                      <a:pt x="651527" y="47"/>
                      <a:pt x="1120658" y="0"/>
                    </a:cubicBezTo>
                    <a:lnTo>
                      <a:pt x="1120785" y="1270000"/>
                    </a:lnTo>
                    <a:close/>
                  </a:path>
                </a:pathLst>
              </a:custGeom>
              <a:solidFill>
                <a:srgbClr val="FFC24A"/>
              </a:solidFill>
            </p:spPr>
          </p:sp>
        </p:gr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906780" y="1651360"/>
            <a:ext cx="6957906" cy="7899864"/>
          </a:xfrm>
          <a:custGeom>
            <a:avLst/>
            <a:gdLst/>
            <a:ahLst/>
            <a:cxnLst/>
            <a:rect r="r" b="b" t="t" l="l"/>
            <a:pathLst>
              <a:path h="7899864" w="6957906">
                <a:moveTo>
                  <a:pt x="0" y="0"/>
                </a:moveTo>
                <a:lnTo>
                  <a:pt x="6957906" y="0"/>
                </a:lnTo>
                <a:lnTo>
                  <a:pt x="6957906" y="7899864"/>
                </a:lnTo>
                <a:lnTo>
                  <a:pt x="0" y="7899864"/>
                </a:lnTo>
                <a:lnTo>
                  <a:pt x="0" y="0"/>
                </a:lnTo>
                <a:close/>
              </a:path>
            </a:pathLst>
          </a:custGeom>
          <a:blipFill>
            <a:blip r:embed="rId3"/>
            <a:stretch>
              <a:fillRect l="-89724" t="0" r="-84687" b="0"/>
            </a:stretch>
          </a:blipFill>
        </p:spPr>
      </p:sp>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sp>
        <p:nvSpPr>
          <p:cNvPr name="Freeform 5" id="5"/>
          <p:cNvSpPr/>
          <p:nvPr/>
        </p:nvSpPr>
        <p:spPr>
          <a:xfrm flipH="false" flipV="false" rot="0">
            <a:off x="10188877" y="2122338"/>
            <a:ext cx="7564302" cy="3922166"/>
          </a:xfrm>
          <a:custGeom>
            <a:avLst/>
            <a:gdLst/>
            <a:ahLst/>
            <a:cxnLst/>
            <a:rect r="r" b="b" t="t" l="l"/>
            <a:pathLst>
              <a:path h="3922166" w="7564302">
                <a:moveTo>
                  <a:pt x="0" y="0"/>
                </a:moveTo>
                <a:lnTo>
                  <a:pt x="7564302" y="0"/>
                </a:lnTo>
                <a:lnTo>
                  <a:pt x="7564302" y="3922166"/>
                </a:lnTo>
                <a:lnTo>
                  <a:pt x="0" y="3922166"/>
                </a:lnTo>
                <a:lnTo>
                  <a:pt x="0" y="0"/>
                </a:lnTo>
                <a:close/>
              </a:path>
            </a:pathLst>
          </a:custGeom>
          <a:blipFill>
            <a:blip r:embed="rId6"/>
            <a:stretch>
              <a:fillRect l="-3333" t="-5267" r="-4199" b="-6123"/>
            </a:stretch>
          </a:blipFill>
        </p:spPr>
      </p:sp>
      <p:sp>
        <p:nvSpPr>
          <p:cNvPr name="Freeform 6" id="6"/>
          <p:cNvSpPr/>
          <p:nvPr/>
        </p:nvSpPr>
        <p:spPr>
          <a:xfrm flipH="false" flipV="false" rot="0">
            <a:off x="11286396" y="6389801"/>
            <a:ext cx="4778699" cy="1499980"/>
          </a:xfrm>
          <a:custGeom>
            <a:avLst/>
            <a:gdLst/>
            <a:ahLst/>
            <a:cxnLst/>
            <a:rect r="r" b="b" t="t" l="l"/>
            <a:pathLst>
              <a:path h="1499980" w="4778699">
                <a:moveTo>
                  <a:pt x="0" y="0"/>
                </a:moveTo>
                <a:lnTo>
                  <a:pt x="4778699" y="0"/>
                </a:lnTo>
                <a:lnTo>
                  <a:pt x="4778699" y="1499981"/>
                </a:lnTo>
                <a:lnTo>
                  <a:pt x="0" y="1499981"/>
                </a:lnTo>
                <a:lnTo>
                  <a:pt x="0" y="0"/>
                </a:lnTo>
                <a:close/>
              </a:path>
            </a:pathLst>
          </a:custGeom>
          <a:blipFill>
            <a:blip r:embed="rId7"/>
            <a:stretch>
              <a:fillRect l="0" t="0" r="0" b="0"/>
            </a:stretch>
          </a:blipFill>
        </p:spPr>
      </p:sp>
      <p:sp>
        <p:nvSpPr>
          <p:cNvPr name="TextBox 7" id="7"/>
          <p:cNvSpPr txBox="true"/>
          <p:nvPr/>
        </p:nvSpPr>
        <p:spPr>
          <a:xfrm rot="0">
            <a:off x="5815692" y="1455930"/>
            <a:ext cx="12472308"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What are the typical consumption situations for energy drinks among respondents?</a:t>
            </a:r>
          </a:p>
        </p:txBody>
      </p:sp>
      <p:sp>
        <p:nvSpPr>
          <p:cNvPr name="TextBox 8" id="8"/>
          <p:cNvSpPr txBox="true"/>
          <p:nvPr/>
        </p:nvSpPr>
        <p:spPr>
          <a:xfrm rot="0">
            <a:off x="9830965" y="8493668"/>
            <a:ext cx="7922214" cy="1406227"/>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Energy drink consumption is most prevalent during sports/exercise, studying/working late, and social outings/parties, indicating that consumers associate these activities with the need for an energy boost.</a:t>
            </a:r>
          </a:p>
        </p:txBody>
      </p:sp>
      <p:sp>
        <p:nvSpPr>
          <p:cNvPr name="TextBox 9" id="9"/>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1" id="11"/>
          <p:cNvSpPr txBox="true"/>
          <p:nvPr/>
        </p:nvSpPr>
        <p:spPr>
          <a:xfrm rot="0">
            <a:off x="6873171" y="643280"/>
            <a:ext cx="4719797"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Purchase Behaviour </a:t>
            </a:r>
          </a:p>
        </p:txBody>
      </p:sp>
      <p:grpSp>
        <p:nvGrpSpPr>
          <p:cNvPr name="Group 12" id="12"/>
          <p:cNvGrpSpPr/>
          <p:nvPr/>
        </p:nvGrpSpPr>
        <p:grpSpPr>
          <a:xfrm rot="0">
            <a:off x="1615018" y="2740402"/>
            <a:ext cx="7541430" cy="5448541"/>
            <a:chOff x="0" y="0"/>
            <a:chExt cx="10055240" cy="7264721"/>
          </a:xfrm>
        </p:grpSpPr>
        <p:sp>
          <p:nvSpPr>
            <p:cNvPr name="TextBox 13" id="13"/>
            <p:cNvSpPr txBox="true"/>
            <p:nvPr/>
          </p:nvSpPr>
          <p:spPr>
            <a:xfrm rot="0">
              <a:off x="914937" y="6878518"/>
              <a:ext cx="2136384" cy="386203"/>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Sports/Exercise</a:t>
              </a:r>
            </a:p>
          </p:txBody>
        </p:sp>
        <p:sp>
          <p:nvSpPr>
            <p:cNvPr name="TextBox 14" id="14"/>
            <p:cNvSpPr txBox="true"/>
            <p:nvPr/>
          </p:nvSpPr>
          <p:spPr>
            <a:xfrm rot="0">
              <a:off x="3715167" y="6878518"/>
              <a:ext cx="3116850" cy="386203"/>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Studying/Working Late</a:t>
              </a:r>
            </a:p>
          </p:txBody>
        </p:sp>
        <p:sp>
          <p:nvSpPr>
            <p:cNvPr name="TextBox 15" id="15"/>
            <p:cNvSpPr txBox="true"/>
            <p:nvPr/>
          </p:nvSpPr>
          <p:spPr>
            <a:xfrm rot="0">
              <a:off x="7072868" y="6878518"/>
              <a:ext cx="2982373" cy="386203"/>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Social Outings/Parties</a:t>
              </a:r>
            </a:p>
          </p:txBody>
        </p:sp>
        <p:grpSp>
          <p:nvGrpSpPr>
            <p:cNvPr name="Group 16" id="16"/>
            <p:cNvGrpSpPr>
              <a:grpSpLocks noChangeAspect="true"/>
            </p:cNvGrpSpPr>
            <p:nvPr/>
          </p:nvGrpSpPr>
          <p:grpSpPr>
            <a:xfrm rot="0">
              <a:off x="572931" y="178814"/>
              <a:ext cx="9401321" cy="6577572"/>
              <a:chOff x="0" y="0"/>
              <a:chExt cx="15138698" cy="10591690"/>
            </a:xfrm>
          </p:grpSpPr>
          <p:sp>
            <p:nvSpPr>
              <p:cNvPr name="Freeform 17" id="17"/>
              <p:cNvSpPr/>
              <p:nvPr/>
            </p:nvSpPr>
            <p:spPr>
              <a:xfrm flipH="false" flipV="false" rot="0">
                <a:off x="0" y="-6350"/>
                <a:ext cx="15138698" cy="12700"/>
              </a:xfrm>
              <a:custGeom>
                <a:avLst/>
                <a:gdLst/>
                <a:ahLst/>
                <a:cxnLst/>
                <a:rect r="r" b="b" t="t" l="l"/>
                <a:pathLst>
                  <a:path h="12700" w="15138698">
                    <a:moveTo>
                      <a:pt x="0" y="0"/>
                    </a:moveTo>
                    <a:lnTo>
                      <a:pt x="15138698" y="0"/>
                    </a:lnTo>
                    <a:lnTo>
                      <a:pt x="15138698" y="12700"/>
                    </a:lnTo>
                    <a:lnTo>
                      <a:pt x="0" y="12700"/>
                    </a:lnTo>
                    <a:close/>
                  </a:path>
                </a:pathLst>
              </a:custGeom>
              <a:solidFill>
                <a:srgbClr val="343434">
                  <a:alpha val="24706"/>
                </a:srgbClr>
              </a:solidFill>
            </p:spPr>
          </p:sp>
          <p:sp>
            <p:nvSpPr>
              <p:cNvPr name="Freeform 18" id="18"/>
              <p:cNvSpPr/>
              <p:nvPr/>
            </p:nvSpPr>
            <p:spPr>
              <a:xfrm flipH="false" flipV="false" rot="0">
                <a:off x="0" y="2111988"/>
                <a:ext cx="15138698" cy="12700"/>
              </a:xfrm>
              <a:custGeom>
                <a:avLst/>
                <a:gdLst/>
                <a:ahLst/>
                <a:cxnLst/>
                <a:rect r="r" b="b" t="t" l="l"/>
                <a:pathLst>
                  <a:path h="12700" w="15138698">
                    <a:moveTo>
                      <a:pt x="0" y="0"/>
                    </a:moveTo>
                    <a:lnTo>
                      <a:pt x="15138698" y="0"/>
                    </a:lnTo>
                    <a:lnTo>
                      <a:pt x="15138698" y="12700"/>
                    </a:lnTo>
                    <a:lnTo>
                      <a:pt x="0" y="12700"/>
                    </a:lnTo>
                    <a:close/>
                  </a:path>
                </a:pathLst>
              </a:custGeom>
              <a:solidFill>
                <a:srgbClr val="343434">
                  <a:alpha val="24706"/>
                </a:srgbClr>
              </a:solidFill>
            </p:spPr>
          </p:sp>
          <p:sp>
            <p:nvSpPr>
              <p:cNvPr name="Freeform 19" id="19"/>
              <p:cNvSpPr/>
              <p:nvPr/>
            </p:nvSpPr>
            <p:spPr>
              <a:xfrm flipH="false" flipV="false" rot="0">
                <a:off x="0" y="4230326"/>
                <a:ext cx="15138698" cy="12700"/>
              </a:xfrm>
              <a:custGeom>
                <a:avLst/>
                <a:gdLst/>
                <a:ahLst/>
                <a:cxnLst/>
                <a:rect r="r" b="b" t="t" l="l"/>
                <a:pathLst>
                  <a:path h="12700" w="15138698">
                    <a:moveTo>
                      <a:pt x="0" y="0"/>
                    </a:moveTo>
                    <a:lnTo>
                      <a:pt x="15138698" y="0"/>
                    </a:lnTo>
                    <a:lnTo>
                      <a:pt x="15138698" y="12700"/>
                    </a:lnTo>
                    <a:lnTo>
                      <a:pt x="0" y="12700"/>
                    </a:lnTo>
                    <a:close/>
                  </a:path>
                </a:pathLst>
              </a:custGeom>
              <a:solidFill>
                <a:srgbClr val="343434">
                  <a:alpha val="24706"/>
                </a:srgbClr>
              </a:solidFill>
            </p:spPr>
          </p:sp>
          <p:sp>
            <p:nvSpPr>
              <p:cNvPr name="Freeform 20" id="20"/>
              <p:cNvSpPr/>
              <p:nvPr/>
            </p:nvSpPr>
            <p:spPr>
              <a:xfrm flipH="false" flipV="false" rot="0">
                <a:off x="0" y="6348664"/>
                <a:ext cx="15138698" cy="12700"/>
              </a:xfrm>
              <a:custGeom>
                <a:avLst/>
                <a:gdLst/>
                <a:ahLst/>
                <a:cxnLst/>
                <a:rect r="r" b="b" t="t" l="l"/>
                <a:pathLst>
                  <a:path h="12700" w="15138698">
                    <a:moveTo>
                      <a:pt x="0" y="0"/>
                    </a:moveTo>
                    <a:lnTo>
                      <a:pt x="15138698" y="0"/>
                    </a:lnTo>
                    <a:lnTo>
                      <a:pt x="15138698" y="12700"/>
                    </a:lnTo>
                    <a:lnTo>
                      <a:pt x="0" y="12700"/>
                    </a:lnTo>
                    <a:close/>
                  </a:path>
                </a:pathLst>
              </a:custGeom>
              <a:solidFill>
                <a:srgbClr val="343434">
                  <a:alpha val="24706"/>
                </a:srgbClr>
              </a:solidFill>
            </p:spPr>
          </p:sp>
          <p:sp>
            <p:nvSpPr>
              <p:cNvPr name="Freeform 21" id="21"/>
              <p:cNvSpPr/>
              <p:nvPr/>
            </p:nvSpPr>
            <p:spPr>
              <a:xfrm flipH="false" flipV="false" rot="0">
                <a:off x="0" y="8467002"/>
                <a:ext cx="15138698" cy="12700"/>
              </a:xfrm>
              <a:custGeom>
                <a:avLst/>
                <a:gdLst/>
                <a:ahLst/>
                <a:cxnLst/>
                <a:rect r="r" b="b" t="t" l="l"/>
                <a:pathLst>
                  <a:path h="12700" w="15138698">
                    <a:moveTo>
                      <a:pt x="0" y="0"/>
                    </a:moveTo>
                    <a:lnTo>
                      <a:pt x="15138698" y="0"/>
                    </a:lnTo>
                    <a:lnTo>
                      <a:pt x="15138698" y="12700"/>
                    </a:lnTo>
                    <a:lnTo>
                      <a:pt x="0" y="12700"/>
                    </a:lnTo>
                    <a:close/>
                  </a:path>
                </a:pathLst>
              </a:custGeom>
              <a:solidFill>
                <a:srgbClr val="343434">
                  <a:alpha val="24706"/>
                </a:srgbClr>
              </a:solidFill>
            </p:spPr>
          </p:sp>
          <p:sp>
            <p:nvSpPr>
              <p:cNvPr name="Freeform 22" id="22"/>
              <p:cNvSpPr/>
              <p:nvPr/>
            </p:nvSpPr>
            <p:spPr>
              <a:xfrm flipH="false" flipV="false" rot="0">
                <a:off x="0" y="10585339"/>
                <a:ext cx="15138698" cy="12700"/>
              </a:xfrm>
              <a:custGeom>
                <a:avLst/>
                <a:gdLst/>
                <a:ahLst/>
                <a:cxnLst/>
                <a:rect r="r" b="b" t="t" l="l"/>
                <a:pathLst>
                  <a:path h="12700" w="15138698">
                    <a:moveTo>
                      <a:pt x="0" y="0"/>
                    </a:moveTo>
                    <a:lnTo>
                      <a:pt x="15138698" y="0"/>
                    </a:lnTo>
                    <a:lnTo>
                      <a:pt x="15138698" y="12700"/>
                    </a:lnTo>
                    <a:lnTo>
                      <a:pt x="0" y="12700"/>
                    </a:lnTo>
                    <a:close/>
                  </a:path>
                </a:pathLst>
              </a:custGeom>
              <a:solidFill>
                <a:srgbClr val="343434">
                  <a:alpha val="60000"/>
                </a:srgbClr>
              </a:solidFill>
            </p:spPr>
          </p:sp>
        </p:grpSp>
        <p:sp>
          <p:nvSpPr>
            <p:cNvPr name="TextBox 23" id="23"/>
            <p:cNvSpPr txBox="true"/>
            <p:nvPr/>
          </p:nvSpPr>
          <p:spPr>
            <a:xfrm rot="0">
              <a:off x="0" y="-28575"/>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50 </a:t>
              </a:r>
            </a:p>
          </p:txBody>
        </p:sp>
        <p:sp>
          <p:nvSpPr>
            <p:cNvPr name="TextBox 24" id="24"/>
            <p:cNvSpPr txBox="true"/>
            <p:nvPr/>
          </p:nvSpPr>
          <p:spPr>
            <a:xfrm rot="0">
              <a:off x="0" y="1286939"/>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40 </a:t>
              </a:r>
            </a:p>
          </p:txBody>
        </p:sp>
        <p:sp>
          <p:nvSpPr>
            <p:cNvPr name="TextBox 25" id="25"/>
            <p:cNvSpPr txBox="true"/>
            <p:nvPr/>
          </p:nvSpPr>
          <p:spPr>
            <a:xfrm rot="0">
              <a:off x="0" y="2602454"/>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30 </a:t>
              </a:r>
            </a:p>
          </p:txBody>
        </p:sp>
        <p:sp>
          <p:nvSpPr>
            <p:cNvPr name="TextBox 26" id="26"/>
            <p:cNvSpPr txBox="true"/>
            <p:nvPr/>
          </p:nvSpPr>
          <p:spPr>
            <a:xfrm rot="0">
              <a:off x="0" y="3917968"/>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20 </a:t>
              </a:r>
            </a:p>
          </p:txBody>
        </p:sp>
        <p:sp>
          <p:nvSpPr>
            <p:cNvPr name="TextBox 27" id="27"/>
            <p:cNvSpPr txBox="true"/>
            <p:nvPr/>
          </p:nvSpPr>
          <p:spPr>
            <a:xfrm rot="0">
              <a:off x="0" y="5233483"/>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10 </a:t>
              </a:r>
            </a:p>
          </p:txBody>
        </p:sp>
        <p:sp>
          <p:nvSpPr>
            <p:cNvPr name="TextBox 28" id="28"/>
            <p:cNvSpPr txBox="true"/>
            <p:nvPr/>
          </p:nvSpPr>
          <p:spPr>
            <a:xfrm rot="0">
              <a:off x="174836" y="6548997"/>
              <a:ext cx="247389"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0 </a:t>
              </a:r>
            </a:p>
          </p:txBody>
        </p:sp>
        <p:grpSp>
          <p:nvGrpSpPr>
            <p:cNvPr name="Group 29" id="29"/>
            <p:cNvGrpSpPr>
              <a:grpSpLocks noChangeAspect="true"/>
            </p:cNvGrpSpPr>
            <p:nvPr/>
          </p:nvGrpSpPr>
          <p:grpSpPr>
            <a:xfrm rot="0">
              <a:off x="572931" y="840521"/>
              <a:ext cx="9401321" cy="5915865"/>
              <a:chOff x="0" y="1065529"/>
              <a:chExt cx="15138698" cy="9526161"/>
            </a:xfrm>
          </p:grpSpPr>
          <p:sp>
            <p:nvSpPr>
              <p:cNvPr name="Freeform 30" id="30"/>
              <p:cNvSpPr/>
              <p:nvPr/>
            </p:nvSpPr>
            <p:spPr>
              <a:xfrm flipH="false" flipV="false" rot="0">
                <a:off x="0" y="1065529"/>
                <a:ext cx="4541609" cy="9526160"/>
              </a:xfrm>
              <a:custGeom>
                <a:avLst/>
                <a:gdLst/>
                <a:ahLst/>
                <a:cxnLst/>
                <a:rect r="r" b="b" t="t" l="l"/>
                <a:pathLst>
                  <a:path h="9526160" w="4541609">
                    <a:moveTo>
                      <a:pt x="0" y="9526160"/>
                    </a:moveTo>
                    <a:lnTo>
                      <a:pt x="0" y="363329"/>
                    </a:lnTo>
                    <a:cubicBezTo>
                      <a:pt x="0" y="266968"/>
                      <a:pt x="38279" y="174554"/>
                      <a:pt x="106417" y="106417"/>
                    </a:cubicBezTo>
                    <a:cubicBezTo>
                      <a:pt x="174554" y="38279"/>
                      <a:pt x="266968" y="0"/>
                      <a:pt x="363329" y="0"/>
                    </a:cubicBezTo>
                    <a:lnTo>
                      <a:pt x="4178281" y="0"/>
                    </a:lnTo>
                    <a:cubicBezTo>
                      <a:pt x="4378942" y="0"/>
                      <a:pt x="4541609" y="162668"/>
                      <a:pt x="4541609" y="363329"/>
                    </a:cubicBezTo>
                    <a:lnTo>
                      <a:pt x="4541609" y="9526160"/>
                    </a:lnTo>
                    <a:close/>
                  </a:path>
                </a:pathLst>
              </a:custGeom>
              <a:solidFill>
                <a:srgbClr val="E99262"/>
              </a:solidFill>
            </p:spPr>
          </p:sp>
          <p:sp>
            <p:nvSpPr>
              <p:cNvPr name="Freeform 31" id="31"/>
              <p:cNvSpPr/>
              <p:nvPr/>
            </p:nvSpPr>
            <p:spPr>
              <a:xfrm flipH="false" flipV="false" rot="0">
                <a:off x="5298544" y="3740990"/>
                <a:ext cx="4541609" cy="6850699"/>
              </a:xfrm>
              <a:custGeom>
                <a:avLst/>
                <a:gdLst/>
                <a:ahLst/>
                <a:cxnLst/>
                <a:rect r="r" b="b" t="t" l="l"/>
                <a:pathLst>
                  <a:path h="6850699" w="4541609">
                    <a:moveTo>
                      <a:pt x="0" y="6850699"/>
                    </a:moveTo>
                    <a:lnTo>
                      <a:pt x="0" y="363328"/>
                    </a:lnTo>
                    <a:cubicBezTo>
                      <a:pt x="0" y="162668"/>
                      <a:pt x="162668" y="0"/>
                      <a:pt x="363329" y="0"/>
                    </a:cubicBezTo>
                    <a:lnTo>
                      <a:pt x="4178281" y="0"/>
                    </a:lnTo>
                    <a:cubicBezTo>
                      <a:pt x="4274641" y="0"/>
                      <a:pt x="4367056" y="38279"/>
                      <a:pt x="4435193" y="106416"/>
                    </a:cubicBezTo>
                    <a:cubicBezTo>
                      <a:pt x="4503331" y="174554"/>
                      <a:pt x="4541610" y="266968"/>
                      <a:pt x="4541610" y="363328"/>
                    </a:cubicBezTo>
                    <a:lnTo>
                      <a:pt x="4541610" y="6850699"/>
                    </a:lnTo>
                    <a:close/>
                  </a:path>
                </a:pathLst>
              </a:custGeom>
              <a:solidFill>
                <a:srgbClr val="E99262"/>
              </a:solidFill>
            </p:spPr>
          </p:sp>
          <p:sp>
            <p:nvSpPr>
              <p:cNvPr name="Freeform 32" id="32"/>
              <p:cNvSpPr/>
              <p:nvPr/>
            </p:nvSpPr>
            <p:spPr>
              <a:xfrm flipH="false" flipV="false" rot="0">
                <a:off x="10597089" y="7435371"/>
                <a:ext cx="4541609" cy="3156318"/>
              </a:xfrm>
              <a:custGeom>
                <a:avLst/>
                <a:gdLst/>
                <a:ahLst/>
                <a:cxnLst/>
                <a:rect r="r" b="b" t="t" l="l"/>
                <a:pathLst>
                  <a:path h="3156318" w="4541609">
                    <a:moveTo>
                      <a:pt x="0" y="3156318"/>
                    </a:moveTo>
                    <a:lnTo>
                      <a:pt x="0" y="363329"/>
                    </a:lnTo>
                    <a:cubicBezTo>
                      <a:pt x="0" y="162668"/>
                      <a:pt x="162667" y="0"/>
                      <a:pt x="363328" y="0"/>
                    </a:cubicBezTo>
                    <a:lnTo>
                      <a:pt x="4178280" y="0"/>
                    </a:lnTo>
                    <a:cubicBezTo>
                      <a:pt x="4378941" y="0"/>
                      <a:pt x="4541609" y="162668"/>
                      <a:pt x="4541609" y="363329"/>
                    </a:cubicBezTo>
                    <a:lnTo>
                      <a:pt x="4541609" y="3156318"/>
                    </a:lnTo>
                    <a:close/>
                  </a:path>
                </a:pathLst>
              </a:custGeom>
              <a:solidFill>
                <a:srgbClr val="E99262"/>
              </a:solidFill>
            </p:spPr>
          </p:sp>
        </p:gr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29</a:t>
            </a:r>
          </a:p>
        </p:txBody>
      </p:sp>
      <p:sp>
        <p:nvSpPr>
          <p:cNvPr name="Freeform 3" id="3"/>
          <p:cNvSpPr/>
          <p:nvPr/>
        </p:nvSpPr>
        <p:spPr>
          <a:xfrm flipH="false" flipV="false" rot="-5400000">
            <a:off x="9988297" y="1973988"/>
            <a:ext cx="5729908" cy="7240363"/>
          </a:xfrm>
          <a:custGeom>
            <a:avLst/>
            <a:gdLst/>
            <a:ahLst/>
            <a:cxnLst/>
            <a:rect r="r" b="b" t="t" l="l"/>
            <a:pathLst>
              <a:path h="7240363" w="5729908">
                <a:moveTo>
                  <a:pt x="0" y="0"/>
                </a:moveTo>
                <a:lnTo>
                  <a:pt x="5729908" y="0"/>
                </a:lnTo>
                <a:lnTo>
                  <a:pt x="5729908" y="7240362"/>
                </a:lnTo>
                <a:lnTo>
                  <a:pt x="0" y="7240362"/>
                </a:lnTo>
                <a:lnTo>
                  <a:pt x="0" y="0"/>
                </a:lnTo>
                <a:close/>
              </a:path>
            </a:pathLst>
          </a:custGeom>
          <a:blipFill>
            <a:blip r:embed="rId3"/>
            <a:stretch>
              <a:fillRect l="-115991" t="0" r="-97464"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sp>
        <p:nvSpPr>
          <p:cNvPr name="Freeform 6" id="6"/>
          <p:cNvSpPr/>
          <p:nvPr/>
        </p:nvSpPr>
        <p:spPr>
          <a:xfrm flipH="false" flipV="false" rot="0">
            <a:off x="1576618" y="2714705"/>
            <a:ext cx="6976189" cy="3477767"/>
          </a:xfrm>
          <a:custGeom>
            <a:avLst/>
            <a:gdLst/>
            <a:ahLst/>
            <a:cxnLst/>
            <a:rect r="r" b="b" t="t" l="l"/>
            <a:pathLst>
              <a:path h="3477767" w="6976189">
                <a:moveTo>
                  <a:pt x="0" y="0"/>
                </a:moveTo>
                <a:lnTo>
                  <a:pt x="6976189" y="0"/>
                </a:lnTo>
                <a:lnTo>
                  <a:pt x="6976189" y="3477766"/>
                </a:lnTo>
                <a:lnTo>
                  <a:pt x="0" y="3477766"/>
                </a:lnTo>
                <a:lnTo>
                  <a:pt x="0" y="0"/>
                </a:lnTo>
                <a:close/>
              </a:path>
            </a:pathLst>
          </a:custGeom>
          <a:blipFill>
            <a:blip r:embed="rId6"/>
            <a:stretch>
              <a:fillRect l="-3501" t="-8173" r="-4107" b="-4689"/>
            </a:stretch>
          </a:blipFill>
        </p:spPr>
      </p:sp>
      <p:sp>
        <p:nvSpPr>
          <p:cNvPr name="Freeform 7" id="7"/>
          <p:cNvSpPr/>
          <p:nvPr/>
        </p:nvSpPr>
        <p:spPr>
          <a:xfrm flipH="false" flipV="false" rot="0">
            <a:off x="2698937" y="6443368"/>
            <a:ext cx="4731551" cy="1693231"/>
          </a:xfrm>
          <a:custGeom>
            <a:avLst/>
            <a:gdLst/>
            <a:ahLst/>
            <a:cxnLst/>
            <a:rect r="r" b="b" t="t" l="l"/>
            <a:pathLst>
              <a:path h="1693231" w="4731551">
                <a:moveTo>
                  <a:pt x="0" y="0"/>
                </a:moveTo>
                <a:lnTo>
                  <a:pt x="4731551" y="0"/>
                </a:lnTo>
                <a:lnTo>
                  <a:pt x="4731551" y="1693230"/>
                </a:lnTo>
                <a:lnTo>
                  <a:pt x="0" y="1693230"/>
                </a:lnTo>
                <a:lnTo>
                  <a:pt x="0" y="0"/>
                </a:lnTo>
                <a:close/>
              </a:path>
            </a:pathLst>
          </a:custGeom>
          <a:blipFill>
            <a:blip r:embed="rId7"/>
            <a:stretch>
              <a:fillRect l="0" t="0" r="0" b="0"/>
            </a:stretch>
          </a:blipFill>
        </p:spPr>
      </p:sp>
      <p:sp>
        <p:nvSpPr>
          <p:cNvPr name="TextBox 8" id="8"/>
          <p:cNvSpPr txBox="true"/>
          <p:nvPr/>
        </p:nvSpPr>
        <p:spPr>
          <a:xfrm rot="0">
            <a:off x="6873171" y="643280"/>
            <a:ext cx="4719797"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Purchase Behaviour </a:t>
            </a:r>
          </a:p>
        </p:txBody>
      </p:sp>
      <p:sp>
        <p:nvSpPr>
          <p:cNvPr name="TextBox 9" id="9"/>
          <p:cNvSpPr txBox="true"/>
          <p:nvPr/>
        </p:nvSpPr>
        <p:spPr>
          <a:xfrm rot="0">
            <a:off x="865532" y="1546419"/>
            <a:ext cx="15374549"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What factors influence respondents' purchase decisions, such as price range and limited edition packaging? </a:t>
            </a:r>
          </a:p>
        </p:txBody>
      </p:sp>
      <p:sp>
        <p:nvSpPr>
          <p:cNvPr name="TextBox 10" id="10"/>
          <p:cNvSpPr txBox="true"/>
          <p:nvPr/>
        </p:nvSpPr>
        <p:spPr>
          <a:xfrm rot="0">
            <a:off x="188958" y="8241093"/>
            <a:ext cx="9297875" cy="1758577"/>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The data shows an inverse relationship between the count of respondents and prices, indicating that as prices increase, the number of respondents decreases. However, it is noteworthy that the lowest total number of respondents is observed when the price range is below 50. On the other hand, the price range of 50-99 stands out with the highest number of customers.</a:t>
            </a:r>
          </a:p>
        </p:txBody>
      </p:sp>
      <p:sp>
        <p:nvSpPr>
          <p:cNvPr name="TextBox 11" id="11"/>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2" id="12"/>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3" id="13"/>
          <p:cNvSpPr txBox="true"/>
          <p:nvPr/>
        </p:nvSpPr>
        <p:spPr>
          <a:xfrm rot="0">
            <a:off x="865532" y="2030223"/>
            <a:ext cx="15374549" cy="390525"/>
          </a:xfrm>
          <a:prstGeom prst="rect">
            <a:avLst/>
          </a:prstGeom>
        </p:spPr>
        <p:txBody>
          <a:bodyPr anchor="t" rtlCol="false" tIns="0" lIns="0" bIns="0" rIns="0">
            <a:spAutoFit/>
          </a:bodyPr>
          <a:lstStyle/>
          <a:p>
            <a:pPr marL="539751" indent="-269876" lvl="1">
              <a:lnSpc>
                <a:spcPts val="3000"/>
              </a:lnSpc>
              <a:buFont typeface="Arial"/>
              <a:buChar char="•"/>
            </a:pPr>
            <a:r>
              <a:rPr lang="en-US" sz="2500">
                <a:solidFill>
                  <a:srgbClr val="343434"/>
                </a:solidFill>
                <a:latin typeface="HK Grotesk Bold"/>
              </a:rPr>
              <a:t>Price Range</a:t>
            </a:r>
          </a:p>
        </p:txBody>
      </p:sp>
      <p:grpSp>
        <p:nvGrpSpPr>
          <p:cNvPr name="Group 14" id="14"/>
          <p:cNvGrpSpPr/>
          <p:nvPr/>
        </p:nvGrpSpPr>
        <p:grpSpPr>
          <a:xfrm rot="0">
            <a:off x="9784403" y="2899620"/>
            <a:ext cx="6373479" cy="5389099"/>
            <a:chOff x="0" y="0"/>
            <a:chExt cx="8497972" cy="7185465"/>
          </a:xfrm>
        </p:grpSpPr>
        <p:sp>
          <p:nvSpPr>
            <p:cNvPr name="TextBox 15" id="15"/>
            <p:cNvSpPr txBox="true"/>
            <p:nvPr/>
          </p:nvSpPr>
          <p:spPr>
            <a:xfrm rot="0">
              <a:off x="7665973" y="2549515"/>
              <a:ext cx="831999" cy="800239"/>
            </a:xfrm>
            <a:prstGeom prst="rect">
              <a:avLst/>
            </a:prstGeom>
          </p:spPr>
          <p:txBody>
            <a:bodyPr anchor="t" rtlCol="false" tIns="0" lIns="0" bIns="0" rIns="0">
              <a:spAutoFit/>
            </a:bodyPr>
            <a:lstStyle/>
            <a:p>
              <a:pPr algn="ctr">
                <a:lnSpc>
                  <a:spcPts val="2449"/>
                </a:lnSpc>
              </a:pPr>
              <a:r>
                <a:rPr lang="en-US" sz="1749">
                  <a:solidFill>
                    <a:srgbClr val="343434"/>
                  </a:solidFill>
                  <a:latin typeface="HK Grotesk Bold"/>
                </a:rPr>
                <a:t>50-99</a:t>
              </a:r>
            </a:p>
            <a:p>
              <a:pPr algn="ctr">
                <a:lnSpc>
                  <a:spcPts val="2449"/>
                </a:lnSpc>
              </a:pPr>
              <a:r>
                <a:rPr lang="en-US" sz="1749">
                  <a:solidFill>
                    <a:srgbClr val="343434"/>
                  </a:solidFill>
                  <a:latin typeface="HK Grotesk Bold"/>
                </a:rPr>
                <a:t>42.9%</a:t>
              </a:r>
            </a:p>
          </p:txBody>
        </p:sp>
        <p:sp>
          <p:nvSpPr>
            <p:cNvPr name="TextBox 16" id="16"/>
            <p:cNvSpPr txBox="true"/>
            <p:nvPr/>
          </p:nvSpPr>
          <p:spPr>
            <a:xfrm rot="0">
              <a:off x="2213809" y="6385226"/>
              <a:ext cx="1156564" cy="800239"/>
            </a:xfrm>
            <a:prstGeom prst="rect">
              <a:avLst/>
            </a:prstGeom>
          </p:spPr>
          <p:txBody>
            <a:bodyPr anchor="t" rtlCol="false" tIns="0" lIns="0" bIns="0" rIns="0">
              <a:spAutoFit/>
            </a:bodyPr>
            <a:lstStyle/>
            <a:p>
              <a:pPr algn="ctr">
                <a:lnSpc>
                  <a:spcPts val="2449"/>
                </a:lnSpc>
              </a:pPr>
              <a:r>
                <a:rPr lang="en-US" sz="1749">
                  <a:solidFill>
                    <a:srgbClr val="343434"/>
                  </a:solidFill>
                  <a:latin typeface="HK Grotesk Bold"/>
                </a:rPr>
                <a:t>100-150</a:t>
              </a:r>
            </a:p>
            <a:p>
              <a:pPr algn="ctr">
                <a:lnSpc>
                  <a:spcPts val="2449"/>
                </a:lnSpc>
              </a:pPr>
              <a:r>
                <a:rPr lang="en-US" sz="1749">
                  <a:solidFill>
                    <a:srgbClr val="343434"/>
                  </a:solidFill>
                  <a:latin typeface="HK Grotesk Bold"/>
                </a:rPr>
                <a:t>31.4%</a:t>
              </a:r>
            </a:p>
          </p:txBody>
        </p:sp>
        <p:sp>
          <p:nvSpPr>
            <p:cNvPr name="TextBox 17" id="17"/>
            <p:cNvSpPr txBox="true"/>
            <p:nvPr/>
          </p:nvSpPr>
          <p:spPr>
            <a:xfrm rot="0">
              <a:off x="0" y="1803744"/>
              <a:ext cx="1413309" cy="800239"/>
            </a:xfrm>
            <a:prstGeom prst="rect">
              <a:avLst/>
            </a:prstGeom>
          </p:spPr>
          <p:txBody>
            <a:bodyPr anchor="t" rtlCol="false" tIns="0" lIns="0" bIns="0" rIns="0">
              <a:spAutoFit/>
            </a:bodyPr>
            <a:lstStyle/>
            <a:p>
              <a:pPr algn="ctr">
                <a:lnSpc>
                  <a:spcPts val="2449"/>
                </a:lnSpc>
              </a:pPr>
              <a:r>
                <a:rPr lang="en-US" sz="1749">
                  <a:solidFill>
                    <a:srgbClr val="343434"/>
                  </a:solidFill>
                  <a:latin typeface="HK Grotesk Bold"/>
                </a:rPr>
                <a:t>Above 150</a:t>
              </a:r>
            </a:p>
            <a:p>
              <a:pPr algn="ctr">
                <a:lnSpc>
                  <a:spcPts val="2449"/>
                </a:lnSpc>
              </a:pPr>
              <a:r>
                <a:rPr lang="en-US" sz="1749">
                  <a:solidFill>
                    <a:srgbClr val="343434"/>
                  </a:solidFill>
                  <a:latin typeface="HK Grotesk Bold"/>
                </a:rPr>
                <a:t>15.6%</a:t>
              </a:r>
            </a:p>
          </p:txBody>
        </p:sp>
        <p:sp>
          <p:nvSpPr>
            <p:cNvPr name="TextBox 18" id="18"/>
            <p:cNvSpPr txBox="true"/>
            <p:nvPr/>
          </p:nvSpPr>
          <p:spPr>
            <a:xfrm rot="0">
              <a:off x="2904517" y="-38100"/>
              <a:ext cx="1211818" cy="800239"/>
            </a:xfrm>
            <a:prstGeom prst="rect">
              <a:avLst/>
            </a:prstGeom>
          </p:spPr>
          <p:txBody>
            <a:bodyPr anchor="t" rtlCol="false" tIns="0" lIns="0" bIns="0" rIns="0">
              <a:spAutoFit/>
            </a:bodyPr>
            <a:lstStyle/>
            <a:p>
              <a:pPr algn="ctr">
                <a:lnSpc>
                  <a:spcPts val="2449"/>
                </a:lnSpc>
              </a:pPr>
              <a:r>
                <a:rPr lang="en-US" sz="1749">
                  <a:solidFill>
                    <a:srgbClr val="343434"/>
                  </a:solidFill>
                  <a:latin typeface="HK Grotesk Bold"/>
                </a:rPr>
                <a:t>Below 50</a:t>
              </a:r>
            </a:p>
            <a:p>
              <a:pPr algn="ctr">
                <a:lnSpc>
                  <a:spcPts val="2449"/>
                </a:lnSpc>
              </a:pPr>
              <a:r>
                <a:rPr lang="en-US" sz="1749">
                  <a:solidFill>
                    <a:srgbClr val="343434"/>
                  </a:solidFill>
                  <a:latin typeface="HK Grotesk Bold"/>
                </a:rPr>
                <a:t>10.1%</a:t>
              </a:r>
            </a:p>
          </p:txBody>
        </p:sp>
        <p:grpSp>
          <p:nvGrpSpPr>
            <p:cNvPr name="Group 19" id="19"/>
            <p:cNvGrpSpPr>
              <a:grpSpLocks noChangeAspect="true"/>
            </p:cNvGrpSpPr>
            <p:nvPr/>
          </p:nvGrpSpPr>
          <p:grpSpPr>
            <a:xfrm rot="0">
              <a:off x="1687411" y="826342"/>
              <a:ext cx="5860797" cy="5860797"/>
              <a:chOff x="0" y="0"/>
              <a:chExt cx="2540000" cy="2540000"/>
            </a:xfrm>
          </p:grpSpPr>
          <p:sp>
            <p:nvSpPr>
              <p:cNvPr name="Freeform 20" id="20"/>
              <p:cNvSpPr/>
              <p:nvPr/>
            </p:nvSpPr>
            <p:spPr>
              <a:xfrm flipH="false" flipV="false" rot="0">
                <a:off x="1270000" y="0"/>
                <a:ext cx="1364384" cy="2441048"/>
              </a:xfrm>
              <a:custGeom>
                <a:avLst/>
                <a:gdLst/>
                <a:ahLst/>
                <a:cxnLst/>
                <a:rect r="r" b="b" t="t" l="l"/>
                <a:pathLst>
                  <a:path h="2441048" w="1364384">
                    <a:moveTo>
                      <a:pt x="0" y="0"/>
                    </a:moveTo>
                    <a:cubicBezTo>
                      <a:pt x="604771" y="0"/>
                      <a:pt x="1125649" y="426458"/>
                      <a:pt x="1245016" y="1019331"/>
                    </a:cubicBezTo>
                    <a:cubicBezTo>
                      <a:pt x="1364384" y="1612205"/>
                      <a:pt x="1049125" y="2207009"/>
                      <a:pt x="491475" y="2441048"/>
                    </a:cubicBezTo>
                    <a:lnTo>
                      <a:pt x="0" y="1270000"/>
                    </a:lnTo>
                    <a:close/>
                  </a:path>
                </a:pathLst>
              </a:custGeom>
              <a:solidFill>
                <a:srgbClr val="F25F5C"/>
              </a:solidFill>
            </p:spPr>
          </p:sp>
          <p:sp>
            <p:nvSpPr>
              <p:cNvPr name="Freeform 21" id="21"/>
              <p:cNvSpPr/>
              <p:nvPr/>
            </p:nvSpPr>
            <p:spPr>
              <a:xfrm flipH="false" flipV="false" rot="0">
                <a:off x="-2612" y="1262358"/>
                <a:ext cx="1822000" cy="1342066"/>
              </a:xfrm>
              <a:custGeom>
                <a:avLst/>
                <a:gdLst/>
                <a:ahLst/>
                <a:cxnLst/>
                <a:rect r="r" b="b" t="t" l="l"/>
                <a:pathLst>
                  <a:path h="1342066" w="1822000">
                    <a:moveTo>
                      <a:pt x="1822001" y="1152663"/>
                    </a:moveTo>
                    <a:cubicBezTo>
                      <a:pt x="1427253" y="1342065"/>
                      <a:pt x="962782" y="1314778"/>
                      <a:pt x="592928" y="1080456"/>
                    </a:cubicBezTo>
                    <a:cubicBezTo>
                      <a:pt x="223074" y="846134"/>
                      <a:pt x="0" y="437826"/>
                      <a:pt x="2635" y="0"/>
                    </a:cubicBezTo>
                    <a:lnTo>
                      <a:pt x="1272612" y="7642"/>
                    </a:lnTo>
                    <a:close/>
                  </a:path>
                </a:pathLst>
              </a:custGeom>
              <a:solidFill>
                <a:srgbClr val="F4A261"/>
              </a:solidFill>
            </p:spPr>
          </p:sp>
          <p:sp>
            <p:nvSpPr>
              <p:cNvPr name="Freeform 22" id="22"/>
              <p:cNvSpPr/>
              <p:nvPr/>
            </p:nvSpPr>
            <p:spPr>
              <a:xfrm flipH="false" flipV="false" rot="0">
                <a:off x="-18395" y="210466"/>
                <a:ext cx="1288395" cy="1115373"/>
              </a:xfrm>
              <a:custGeom>
                <a:avLst/>
                <a:gdLst/>
                <a:ahLst/>
                <a:cxnLst/>
                <a:rect r="r" b="b" t="t" l="l"/>
                <a:pathLst>
                  <a:path h="1115373" w="1288395">
                    <a:moveTo>
                      <a:pt x="19623" y="1115374"/>
                    </a:moveTo>
                    <a:cubicBezTo>
                      <a:pt x="0" y="669507"/>
                      <a:pt x="215852" y="246063"/>
                      <a:pt x="588189" y="0"/>
                    </a:cubicBezTo>
                    <a:lnTo>
                      <a:pt x="1288395" y="1059534"/>
                    </a:lnTo>
                    <a:close/>
                  </a:path>
                </a:pathLst>
              </a:custGeom>
              <a:solidFill>
                <a:srgbClr val="FFC24A"/>
              </a:solidFill>
            </p:spPr>
          </p:sp>
          <p:sp>
            <p:nvSpPr>
              <p:cNvPr name="Freeform 23" id="23"/>
              <p:cNvSpPr/>
              <p:nvPr/>
            </p:nvSpPr>
            <p:spPr>
              <a:xfrm flipH="false" flipV="false" rot="0">
                <a:off x="517715" y="0"/>
                <a:ext cx="752285" cy="1270000"/>
              </a:xfrm>
              <a:custGeom>
                <a:avLst/>
                <a:gdLst/>
                <a:ahLst/>
                <a:cxnLst/>
                <a:rect r="r" b="b" t="t" l="l"/>
                <a:pathLst>
                  <a:path h="1270000" w="752285">
                    <a:moveTo>
                      <a:pt x="0" y="246786"/>
                    </a:moveTo>
                    <a:cubicBezTo>
                      <a:pt x="218024" y="86491"/>
                      <a:pt x="481549" y="27"/>
                      <a:pt x="752158" y="0"/>
                    </a:cubicBezTo>
                    <a:lnTo>
                      <a:pt x="752285" y="1270000"/>
                    </a:lnTo>
                    <a:close/>
                  </a:path>
                </a:pathLst>
              </a:custGeom>
              <a:solidFill>
                <a:srgbClr val="FFE066"/>
              </a:solidFill>
            </p:spPr>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36985"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0" t="0" r="-114837" b="-127857"/>
            </a:stretch>
          </a:blipFill>
        </p:spPr>
      </p:sp>
      <p:sp>
        <p:nvSpPr>
          <p:cNvPr name="TextBox 3" id="3"/>
          <p:cNvSpPr txBox="true"/>
          <p:nvPr/>
        </p:nvSpPr>
        <p:spPr>
          <a:xfrm rot="0">
            <a:off x="12277968" y="5730975"/>
            <a:ext cx="6189634" cy="6095724"/>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03</a:t>
            </a:r>
          </a:p>
        </p:txBody>
      </p:sp>
      <p:sp>
        <p:nvSpPr>
          <p:cNvPr name="Freeform 4" id="4"/>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grpSp>
        <p:nvGrpSpPr>
          <p:cNvPr name="Group 6" id="6"/>
          <p:cNvGrpSpPr/>
          <p:nvPr/>
        </p:nvGrpSpPr>
        <p:grpSpPr>
          <a:xfrm rot="0">
            <a:off x="9144000" y="1402607"/>
            <a:ext cx="7765878" cy="5927120"/>
            <a:chOff x="0" y="0"/>
            <a:chExt cx="10354503" cy="7902827"/>
          </a:xfrm>
        </p:grpSpPr>
        <p:sp>
          <p:nvSpPr>
            <p:cNvPr name="Freeform 7" id="7"/>
            <p:cNvSpPr/>
            <p:nvPr/>
          </p:nvSpPr>
          <p:spPr>
            <a:xfrm flipH="false" flipV="false" rot="0">
              <a:off x="2566377" y="114700"/>
              <a:ext cx="7788126" cy="7788126"/>
            </a:xfrm>
            <a:custGeom>
              <a:avLst/>
              <a:gdLst/>
              <a:ahLst/>
              <a:cxnLst/>
              <a:rect r="r" b="b" t="t" l="l"/>
              <a:pathLst>
                <a:path h="7788126" w="7788126">
                  <a:moveTo>
                    <a:pt x="0" y="0"/>
                  </a:moveTo>
                  <a:lnTo>
                    <a:pt x="7788126" y="0"/>
                  </a:lnTo>
                  <a:lnTo>
                    <a:pt x="7788126" y="7788127"/>
                  </a:lnTo>
                  <a:lnTo>
                    <a:pt x="0" y="7788127"/>
                  </a:lnTo>
                  <a:lnTo>
                    <a:pt x="0" y="0"/>
                  </a:lnTo>
                  <a:close/>
                </a:path>
              </a:pathLst>
            </a:custGeom>
            <a:blipFill>
              <a:blip r:embed="rId5"/>
              <a:stretch>
                <a:fillRect l="0" t="0" r="0" b="0"/>
              </a:stretch>
            </a:blipFill>
          </p:spPr>
        </p:sp>
        <p:sp>
          <p:nvSpPr>
            <p:cNvPr name="Freeform 8" id="8"/>
            <p:cNvSpPr/>
            <p:nvPr/>
          </p:nvSpPr>
          <p:spPr>
            <a:xfrm flipH="false" flipV="false" rot="0">
              <a:off x="0" y="0"/>
              <a:ext cx="7704007" cy="7704007"/>
            </a:xfrm>
            <a:custGeom>
              <a:avLst/>
              <a:gdLst/>
              <a:ahLst/>
              <a:cxnLst/>
              <a:rect r="r" b="b" t="t" l="l"/>
              <a:pathLst>
                <a:path h="7704007" w="7704007">
                  <a:moveTo>
                    <a:pt x="0" y="0"/>
                  </a:moveTo>
                  <a:lnTo>
                    <a:pt x="7704007" y="0"/>
                  </a:lnTo>
                  <a:lnTo>
                    <a:pt x="7704007" y="7704007"/>
                  </a:lnTo>
                  <a:lnTo>
                    <a:pt x="0" y="7704007"/>
                  </a:lnTo>
                  <a:lnTo>
                    <a:pt x="0" y="0"/>
                  </a:lnTo>
                  <a:close/>
                </a:path>
              </a:pathLst>
            </a:custGeom>
            <a:blipFill>
              <a:blip r:embed="rId6"/>
              <a:stretch>
                <a:fillRect l="0" t="0" r="0" b="0"/>
              </a:stretch>
            </a:blipFill>
          </p:spPr>
        </p:sp>
      </p:grpSp>
      <p:grpSp>
        <p:nvGrpSpPr>
          <p:cNvPr name="Group 9" id="9"/>
          <p:cNvGrpSpPr/>
          <p:nvPr/>
        </p:nvGrpSpPr>
        <p:grpSpPr>
          <a:xfrm rot="0">
            <a:off x="1522579" y="4213480"/>
            <a:ext cx="8386077" cy="4503816"/>
            <a:chOff x="0" y="0"/>
            <a:chExt cx="11181435" cy="6005089"/>
          </a:xfrm>
        </p:grpSpPr>
        <p:sp>
          <p:nvSpPr>
            <p:cNvPr name="TextBox 10" id="10"/>
            <p:cNvSpPr txBox="true"/>
            <p:nvPr/>
          </p:nvSpPr>
          <p:spPr>
            <a:xfrm rot="0">
              <a:off x="0" y="-9525"/>
              <a:ext cx="11181435" cy="1838127"/>
            </a:xfrm>
            <a:prstGeom prst="rect">
              <a:avLst/>
            </a:prstGeom>
          </p:spPr>
          <p:txBody>
            <a:bodyPr anchor="t" rtlCol="false" tIns="0" lIns="0" bIns="0" rIns="0">
              <a:spAutoFit/>
            </a:bodyPr>
            <a:lstStyle/>
            <a:p>
              <a:pPr>
                <a:lnSpc>
                  <a:spcPts val="10800"/>
                </a:lnSpc>
              </a:pPr>
              <a:r>
                <a:rPr lang="en-US" sz="9000">
                  <a:solidFill>
                    <a:srgbClr val="343434"/>
                  </a:solidFill>
                  <a:latin typeface="HK Grotesk Bold"/>
                </a:rPr>
                <a:t>About - CodeX</a:t>
              </a:r>
            </a:p>
          </p:txBody>
        </p:sp>
        <p:sp>
          <p:nvSpPr>
            <p:cNvPr name="TextBox 11" id="11"/>
            <p:cNvSpPr txBox="true"/>
            <p:nvPr/>
          </p:nvSpPr>
          <p:spPr>
            <a:xfrm rot="0">
              <a:off x="0" y="2754946"/>
              <a:ext cx="11181435" cy="3250142"/>
            </a:xfrm>
            <a:prstGeom prst="rect">
              <a:avLst/>
            </a:prstGeom>
          </p:spPr>
          <p:txBody>
            <a:bodyPr anchor="t" rtlCol="false" tIns="0" lIns="0" bIns="0" rIns="0">
              <a:spAutoFit/>
            </a:bodyPr>
            <a:lstStyle/>
            <a:p>
              <a:pPr>
                <a:lnSpc>
                  <a:spcPts val="4899"/>
                </a:lnSpc>
              </a:pPr>
              <a:r>
                <a:rPr lang="en-US" sz="3499">
                  <a:solidFill>
                    <a:srgbClr val="343434"/>
                  </a:solidFill>
                  <a:latin typeface="HK Grotesk Medium"/>
                </a:rPr>
                <a:t>CodeX is a German beverage company that is aiming to make its mark in the Indian market. </a:t>
              </a:r>
            </a:p>
            <a:p>
              <a:pPr>
                <a:lnSpc>
                  <a:spcPts val="4899"/>
                </a:lnSpc>
              </a:pPr>
            </a:p>
          </p:txBody>
        </p:sp>
      </p:grpSp>
      <p:sp>
        <p:nvSpPr>
          <p:cNvPr name="TextBox 12" id="12"/>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3" id="13"/>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66472" y="1991667"/>
            <a:ext cx="6957906" cy="7219250"/>
          </a:xfrm>
          <a:custGeom>
            <a:avLst/>
            <a:gdLst/>
            <a:ahLst/>
            <a:cxnLst/>
            <a:rect r="r" b="b" t="t" l="l"/>
            <a:pathLst>
              <a:path h="7219250" w="6957906">
                <a:moveTo>
                  <a:pt x="0" y="0"/>
                </a:moveTo>
                <a:lnTo>
                  <a:pt x="6957907" y="0"/>
                </a:lnTo>
                <a:lnTo>
                  <a:pt x="6957907" y="7219249"/>
                </a:lnTo>
                <a:lnTo>
                  <a:pt x="0" y="7219249"/>
                </a:lnTo>
                <a:lnTo>
                  <a:pt x="0" y="0"/>
                </a:lnTo>
                <a:close/>
              </a:path>
            </a:pathLst>
          </a:custGeom>
          <a:blipFill>
            <a:blip r:embed="rId2"/>
            <a:stretch>
              <a:fillRect l="-89724" t="0" r="-84687" b="-9427"/>
            </a:stretch>
          </a:blipFill>
        </p:spPr>
      </p:sp>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grpSp>
        <p:nvGrpSpPr>
          <p:cNvPr name="Group 5" id="5"/>
          <p:cNvGrpSpPr/>
          <p:nvPr/>
        </p:nvGrpSpPr>
        <p:grpSpPr>
          <a:xfrm rot="0">
            <a:off x="1615018" y="2740402"/>
            <a:ext cx="6599894" cy="5448541"/>
            <a:chOff x="0" y="0"/>
            <a:chExt cx="8799858" cy="7264721"/>
          </a:xfrm>
        </p:grpSpPr>
        <p:sp>
          <p:nvSpPr>
            <p:cNvPr name="TextBox 6" id="6"/>
            <p:cNvSpPr txBox="true"/>
            <p:nvPr/>
          </p:nvSpPr>
          <p:spPr>
            <a:xfrm rot="0">
              <a:off x="1587540" y="6878518"/>
              <a:ext cx="438861" cy="386203"/>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NO</a:t>
              </a:r>
            </a:p>
          </p:txBody>
        </p:sp>
        <p:sp>
          <p:nvSpPr>
            <p:cNvPr name="TextBox 7" id="7"/>
            <p:cNvSpPr txBox="true"/>
            <p:nvPr/>
          </p:nvSpPr>
          <p:spPr>
            <a:xfrm rot="0">
              <a:off x="4414052" y="6878518"/>
              <a:ext cx="544686" cy="386203"/>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YES</a:t>
              </a:r>
            </a:p>
          </p:txBody>
        </p:sp>
        <p:sp>
          <p:nvSpPr>
            <p:cNvPr name="TextBox 8" id="8"/>
            <p:cNvSpPr txBox="true"/>
            <p:nvPr/>
          </p:nvSpPr>
          <p:spPr>
            <a:xfrm rot="0">
              <a:off x="6797698" y="6878518"/>
              <a:ext cx="1536243" cy="386203"/>
            </a:xfrm>
            <a:prstGeom prst="rect">
              <a:avLst/>
            </a:prstGeom>
          </p:spPr>
          <p:txBody>
            <a:bodyPr anchor="t" rtlCol="false" tIns="0" lIns="0" bIns="0" rIns="0">
              <a:spAutoFit/>
            </a:bodyPr>
            <a:lstStyle/>
            <a:p>
              <a:pPr algn="ctr">
                <a:lnSpc>
                  <a:spcPts val="2492"/>
                </a:lnSpc>
              </a:pPr>
              <a:r>
                <a:rPr lang="en-US" sz="1780">
                  <a:solidFill>
                    <a:srgbClr val="343434"/>
                  </a:solidFill>
                  <a:latin typeface="HK Grotesk Bold"/>
                </a:rPr>
                <a:t>NOT_SURE</a:t>
              </a:r>
            </a:p>
          </p:txBody>
        </p:sp>
        <p:grpSp>
          <p:nvGrpSpPr>
            <p:cNvPr name="Group 9" id="9"/>
            <p:cNvGrpSpPr>
              <a:grpSpLocks noChangeAspect="true"/>
            </p:cNvGrpSpPr>
            <p:nvPr/>
          </p:nvGrpSpPr>
          <p:grpSpPr>
            <a:xfrm rot="0">
              <a:off x="572931" y="178814"/>
              <a:ext cx="8226927" cy="6577572"/>
              <a:chOff x="0" y="0"/>
              <a:chExt cx="13247603" cy="10591690"/>
            </a:xfrm>
          </p:grpSpPr>
          <p:sp>
            <p:nvSpPr>
              <p:cNvPr name="Freeform 10" id="10"/>
              <p:cNvSpPr/>
              <p:nvPr/>
            </p:nvSpPr>
            <p:spPr>
              <a:xfrm flipH="false" flipV="false" rot="0">
                <a:off x="0" y="-6350"/>
                <a:ext cx="13247602" cy="12700"/>
              </a:xfrm>
              <a:custGeom>
                <a:avLst/>
                <a:gdLst/>
                <a:ahLst/>
                <a:cxnLst/>
                <a:rect r="r" b="b" t="t" l="l"/>
                <a:pathLst>
                  <a:path h="12700" w="13247602">
                    <a:moveTo>
                      <a:pt x="0" y="0"/>
                    </a:moveTo>
                    <a:lnTo>
                      <a:pt x="13247602" y="0"/>
                    </a:lnTo>
                    <a:lnTo>
                      <a:pt x="13247602" y="12700"/>
                    </a:lnTo>
                    <a:lnTo>
                      <a:pt x="0" y="12700"/>
                    </a:lnTo>
                    <a:close/>
                  </a:path>
                </a:pathLst>
              </a:custGeom>
              <a:solidFill>
                <a:srgbClr val="343434">
                  <a:alpha val="24706"/>
                </a:srgbClr>
              </a:solidFill>
            </p:spPr>
          </p:sp>
          <p:sp>
            <p:nvSpPr>
              <p:cNvPr name="Freeform 11" id="11"/>
              <p:cNvSpPr/>
              <p:nvPr/>
            </p:nvSpPr>
            <p:spPr>
              <a:xfrm flipH="false" flipV="false" rot="0">
                <a:off x="0" y="2111988"/>
                <a:ext cx="13247602" cy="12700"/>
              </a:xfrm>
              <a:custGeom>
                <a:avLst/>
                <a:gdLst/>
                <a:ahLst/>
                <a:cxnLst/>
                <a:rect r="r" b="b" t="t" l="l"/>
                <a:pathLst>
                  <a:path h="12700" w="13247602">
                    <a:moveTo>
                      <a:pt x="0" y="0"/>
                    </a:moveTo>
                    <a:lnTo>
                      <a:pt x="13247602" y="0"/>
                    </a:lnTo>
                    <a:lnTo>
                      <a:pt x="13247602" y="12700"/>
                    </a:lnTo>
                    <a:lnTo>
                      <a:pt x="0" y="12700"/>
                    </a:lnTo>
                    <a:close/>
                  </a:path>
                </a:pathLst>
              </a:custGeom>
              <a:solidFill>
                <a:srgbClr val="343434">
                  <a:alpha val="24706"/>
                </a:srgbClr>
              </a:solidFill>
            </p:spPr>
          </p:sp>
          <p:sp>
            <p:nvSpPr>
              <p:cNvPr name="Freeform 12" id="12"/>
              <p:cNvSpPr/>
              <p:nvPr/>
            </p:nvSpPr>
            <p:spPr>
              <a:xfrm flipH="false" flipV="false" rot="0">
                <a:off x="0" y="4230326"/>
                <a:ext cx="13247602" cy="12700"/>
              </a:xfrm>
              <a:custGeom>
                <a:avLst/>
                <a:gdLst/>
                <a:ahLst/>
                <a:cxnLst/>
                <a:rect r="r" b="b" t="t" l="l"/>
                <a:pathLst>
                  <a:path h="12700" w="13247602">
                    <a:moveTo>
                      <a:pt x="0" y="0"/>
                    </a:moveTo>
                    <a:lnTo>
                      <a:pt x="13247602" y="0"/>
                    </a:lnTo>
                    <a:lnTo>
                      <a:pt x="13247602" y="12700"/>
                    </a:lnTo>
                    <a:lnTo>
                      <a:pt x="0" y="12700"/>
                    </a:lnTo>
                    <a:close/>
                  </a:path>
                </a:pathLst>
              </a:custGeom>
              <a:solidFill>
                <a:srgbClr val="343434">
                  <a:alpha val="24706"/>
                </a:srgbClr>
              </a:solidFill>
            </p:spPr>
          </p:sp>
          <p:sp>
            <p:nvSpPr>
              <p:cNvPr name="Freeform 13" id="13"/>
              <p:cNvSpPr/>
              <p:nvPr/>
            </p:nvSpPr>
            <p:spPr>
              <a:xfrm flipH="false" flipV="false" rot="0">
                <a:off x="0" y="6348664"/>
                <a:ext cx="13247602" cy="12700"/>
              </a:xfrm>
              <a:custGeom>
                <a:avLst/>
                <a:gdLst/>
                <a:ahLst/>
                <a:cxnLst/>
                <a:rect r="r" b="b" t="t" l="l"/>
                <a:pathLst>
                  <a:path h="12700" w="13247602">
                    <a:moveTo>
                      <a:pt x="0" y="0"/>
                    </a:moveTo>
                    <a:lnTo>
                      <a:pt x="13247602" y="0"/>
                    </a:lnTo>
                    <a:lnTo>
                      <a:pt x="13247602" y="12700"/>
                    </a:lnTo>
                    <a:lnTo>
                      <a:pt x="0" y="12700"/>
                    </a:lnTo>
                    <a:close/>
                  </a:path>
                </a:pathLst>
              </a:custGeom>
              <a:solidFill>
                <a:srgbClr val="343434">
                  <a:alpha val="24706"/>
                </a:srgbClr>
              </a:solidFill>
            </p:spPr>
          </p:sp>
          <p:sp>
            <p:nvSpPr>
              <p:cNvPr name="Freeform 14" id="14"/>
              <p:cNvSpPr/>
              <p:nvPr/>
            </p:nvSpPr>
            <p:spPr>
              <a:xfrm flipH="false" flipV="false" rot="0">
                <a:off x="0" y="8467002"/>
                <a:ext cx="13247602" cy="12700"/>
              </a:xfrm>
              <a:custGeom>
                <a:avLst/>
                <a:gdLst/>
                <a:ahLst/>
                <a:cxnLst/>
                <a:rect r="r" b="b" t="t" l="l"/>
                <a:pathLst>
                  <a:path h="12700" w="13247602">
                    <a:moveTo>
                      <a:pt x="0" y="0"/>
                    </a:moveTo>
                    <a:lnTo>
                      <a:pt x="13247602" y="0"/>
                    </a:lnTo>
                    <a:lnTo>
                      <a:pt x="13247602" y="12700"/>
                    </a:lnTo>
                    <a:lnTo>
                      <a:pt x="0" y="12700"/>
                    </a:lnTo>
                    <a:close/>
                  </a:path>
                </a:pathLst>
              </a:custGeom>
              <a:solidFill>
                <a:srgbClr val="343434">
                  <a:alpha val="24706"/>
                </a:srgbClr>
              </a:solidFill>
            </p:spPr>
          </p:sp>
          <p:sp>
            <p:nvSpPr>
              <p:cNvPr name="Freeform 15" id="15"/>
              <p:cNvSpPr/>
              <p:nvPr/>
            </p:nvSpPr>
            <p:spPr>
              <a:xfrm flipH="false" flipV="false" rot="0">
                <a:off x="0" y="10585339"/>
                <a:ext cx="13247602" cy="12700"/>
              </a:xfrm>
              <a:custGeom>
                <a:avLst/>
                <a:gdLst/>
                <a:ahLst/>
                <a:cxnLst/>
                <a:rect r="r" b="b" t="t" l="l"/>
                <a:pathLst>
                  <a:path h="12700" w="13247602">
                    <a:moveTo>
                      <a:pt x="0" y="0"/>
                    </a:moveTo>
                    <a:lnTo>
                      <a:pt x="13247602" y="0"/>
                    </a:lnTo>
                    <a:lnTo>
                      <a:pt x="13247602" y="12700"/>
                    </a:lnTo>
                    <a:lnTo>
                      <a:pt x="0" y="12700"/>
                    </a:lnTo>
                    <a:close/>
                  </a:path>
                </a:pathLst>
              </a:custGeom>
              <a:solidFill>
                <a:srgbClr val="343434">
                  <a:alpha val="60000"/>
                </a:srgbClr>
              </a:solidFill>
            </p:spPr>
          </p:sp>
        </p:grpSp>
        <p:sp>
          <p:nvSpPr>
            <p:cNvPr name="TextBox 16" id="16"/>
            <p:cNvSpPr txBox="true"/>
            <p:nvPr/>
          </p:nvSpPr>
          <p:spPr>
            <a:xfrm rot="0">
              <a:off x="0" y="-28575"/>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50 </a:t>
              </a:r>
            </a:p>
          </p:txBody>
        </p:sp>
        <p:sp>
          <p:nvSpPr>
            <p:cNvPr name="TextBox 17" id="17"/>
            <p:cNvSpPr txBox="true"/>
            <p:nvPr/>
          </p:nvSpPr>
          <p:spPr>
            <a:xfrm rot="0">
              <a:off x="0" y="1286939"/>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40 </a:t>
              </a:r>
            </a:p>
          </p:txBody>
        </p:sp>
        <p:sp>
          <p:nvSpPr>
            <p:cNvPr name="TextBox 18" id="18"/>
            <p:cNvSpPr txBox="true"/>
            <p:nvPr/>
          </p:nvSpPr>
          <p:spPr>
            <a:xfrm rot="0">
              <a:off x="0" y="2602454"/>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30 </a:t>
              </a:r>
            </a:p>
          </p:txBody>
        </p:sp>
        <p:sp>
          <p:nvSpPr>
            <p:cNvPr name="TextBox 19" id="19"/>
            <p:cNvSpPr txBox="true"/>
            <p:nvPr/>
          </p:nvSpPr>
          <p:spPr>
            <a:xfrm rot="0">
              <a:off x="0" y="3917968"/>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20 </a:t>
              </a:r>
            </a:p>
          </p:txBody>
        </p:sp>
        <p:sp>
          <p:nvSpPr>
            <p:cNvPr name="TextBox 20" id="20"/>
            <p:cNvSpPr txBox="true"/>
            <p:nvPr/>
          </p:nvSpPr>
          <p:spPr>
            <a:xfrm rot="0">
              <a:off x="0" y="5233483"/>
              <a:ext cx="422224"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10 </a:t>
              </a:r>
            </a:p>
          </p:txBody>
        </p:sp>
        <p:sp>
          <p:nvSpPr>
            <p:cNvPr name="TextBox 21" id="21"/>
            <p:cNvSpPr txBox="true"/>
            <p:nvPr/>
          </p:nvSpPr>
          <p:spPr>
            <a:xfrm rot="0">
              <a:off x="174836" y="6548997"/>
              <a:ext cx="247389" cy="386203"/>
            </a:xfrm>
            <a:prstGeom prst="rect">
              <a:avLst/>
            </a:prstGeom>
          </p:spPr>
          <p:txBody>
            <a:bodyPr anchor="t" rtlCol="false" tIns="0" lIns="0" bIns="0" rIns="0">
              <a:spAutoFit/>
            </a:bodyPr>
            <a:lstStyle/>
            <a:p>
              <a:pPr algn="r">
                <a:lnSpc>
                  <a:spcPts val="2492"/>
                </a:lnSpc>
              </a:pPr>
              <a:r>
                <a:rPr lang="en-US" sz="1780">
                  <a:solidFill>
                    <a:srgbClr val="343434"/>
                  </a:solidFill>
                  <a:latin typeface="HK Grotesk Bold"/>
                </a:rPr>
                <a:t>0 </a:t>
              </a:r>
            </a:p>
          </p:txBody>
        </p:sp>
        <p:grpSp>
          <p:nvGrpSpPr>
            <p:cNvPr name="Group 22" id="22"/>
            <p:cNvGrpSpPr>
              <a:grpSpLocks noChangeAspect="true"/>
            </p:cNvGrpSpPr>
            <p:nvPr/>
          </p:nvGrpSpPr>
          <p:grpSpPr>
            <a:xfrm rot="0">
              <a:off x="572931" y="1460128"/>
              <a:ext cx="8226927" cy="5296258"/>
              <a:chOff x="0" y="2063266"/>
              <a:chExt cx="13247603" cy="8528423"/>
            </a:xfrm>
          </p:grpSpPr>
          <p:sp>
            <p:nvSpPr>
              <p:cNvPr name="Freeform 23" id="23"/>
              <p:cNvSpPr/>
              <p:nvPr/>
            </p:nvSpPr>
            <p:spPr>
              <a:xfrm flipH="false" flipV="false" rot="0">
                <a:off x="0" y="2063266"/>
                <a:ext cx="3974281" cy="8528423"/>
              </a:xfrm>
              <a:custGeom>
                <a:avLst/>
                <a:gdLst/>
                <a:ahLst/>
                <a:cxnLst/>
                <a:rect r="r" b="b" t="t" l="l"/>
                <a:pathLst>
                  <a:path h="8528423" w="3974281">
                    <a:moveTo>
                      <a:pt x="0" y="8528423"/>
                    </a:moveTo>
                    <a:lnTo>
                      <a:pt x="0" y="317943"/>
                    </a:lnTo>
                    <a:lnTo>
                      <a:pt x="0" y="317943"/>
                    </a:lnTo>
                    <a:cubicBezTo>
                      <a:pt x="0" y="142348"/>
                      <a:pt x="142348" y="0"/>
                      <a:pt x="317942" y="0"/>
                    </a:cubicBezTo>
                    <a:lnTo>
                      <a:pt x="3656338" y="0"/>
                    </a:lnTo>
                    <a:cubicBezTo>
                      <a:pt x="3831933" y="0"/>
                      <a:pt x="3974281" y="142348"/>
                      <a:pt x="3974281" y="317943"/>
                    </a:cubicBezTo>
                    <a:lnTo>
                      <a:pt x="3974281" y="8528423"/>
                    </a:lnTo>
                    <a:close/>
                  </a:path>
                </a:pathLst>
              </a:custGeom>
              <a:solidFill>
                <a:srgbClr val="E99262"/>
              </a:solidFill>
            </p:spPr>
          </p:sp>
          <p:sp>
            <p:nvSpPr>
              <p:cNvPr name="Freeform 24" id="24"/>
              <p:cNvSpPr/>
              <p:nvPr/>
            </p:nvSpPr>
            <p:spPr>
              <a:xfrm flipH="false" flipV="false" rot="0">
                <a:off x="4636661" y="2226378"/>
                <a:ext cx="3974281" cy="8365311"/>
              </a:xfrm>
              <a:custGeom>
                <a:avLst/>
                <a:gdLst/>
                <a:ahLst/>
                <a:cxnLst/>
                <a:rect r="r" b="b" t="t" l="l"/>
                <a:pathLst>
                  <a:path h="8365311" w="3974281">
                    <a:moveTo>
                      <a:pt x="0" y="8365311"/>
                    </a:moveTo>
                    <a:lnTo>
                      <a:pt x="0" y="317943"/>
                    </a:lnTo>
                    <a:cubicBezTo>
                      <a:pt x="0" y="233619"/>
                      <a:pt x="33497" y="152749"/>
                      <a:pt x="93123" y="93123"/>
                    </a:cubicBezTo>
                    <a:cubicBezTo>
                      <a:pt x="152749" y="33497"/>
                      <a:pt x="233619" y="0"/>
                      <a:pt x="317942" y="0"/>
                    </a:cubicBezTo>
                    <a:lnTo>
                      <a:pt x="3656338" y="0"/>
                    </a:lnTo>
                    <a:cubicBezTo>
                      <a:pt x="3740662" y="0"/>
                      <a:pt x="3821532" y="33497"/>
                      <a:pt x="3881158" y="93123"/>
                    </a:cubicBezTo>
                    <a:cubicBezTo>
                      <a:pt x="3940784" y="152749"/>
                      <a:pt x="3974281" y="233619"/>
                      <a:pt x="3974281" y="317943"/>
                    </a:cubicBezTo>
                    <a:lnTo>
                      <a:pt x="3974281" y="8365311"/>
                    </a:lnTo>
                    <a:close/>
                  </a:path>
                </a:pathLst>
              </a:custGeom>
              <a:solidFill>
                <a:srgbClr val="E99262"/>
              </a:solidFill>
            </p:spPr>
          </p:sp>
          <p:sp>
            <p:nvSpPr>
              <p:cNvPr name="Freeform 25" id="25"/>
              <p:cNvSpPr/>
              <p:nvPr/>
            </p:nvSpPr>
            <p:spPr>
              <a:xfrm flipH="false" flipV="false" rot="0">
                <a:off x="9273322" y="6282995"/>
                <a:ext cx="3974281" cy="4308694"/>
              </a:xfrm>
              <a:custGeom>
                <a:avLst/>
                <a:gdLst/>
                <a:ahLst/>
                <a:cxnLst/>
                <a:rect r="r" b="b" t="t" l="l"/>
                <a:pathLst>
                  <a:path h="4308694" w="3974281">
                    <a:moveTo>
                      <a:pt x="0" y="4308694"/>
                    </a:moveTo>
                    <a:lnTo>
                      <a:pt x="0" y="317942"/>
                    </a:lnTo>
                    <a:cubicBezTo>
                      <a:pt x="0" y="142348"/>
                      <a:pt x="142347" y="0"/>
                      <a:pt x="317942" y="0"/>
                    </a:cubicBezTo>
                    <a:lnTo>
                      <a:pt x="3656338" y="0"/>
                    </a:lnTo>
                    <a:cubicBezTo>
                      <a:pt x="3831932" y="1"/>
                      <a:pt x="3974280" y="142348"/>
                      <a:pt x="3974280" y="317942"/>
                    </a:cubicBezTo>
                    <a:lnTo>
                      <a:pt x="3974280" y="4308694"/>
                    </a:lnTo>
                    <a:close/>
                  </a:path>
                </a:pathLst>
              </a:custGeom>
              <a:solidFill>
                <a:srgbClr val="E99262"/>
              </a:solidFill>
            </p:spPr>
          </p:sp>
        </p:grpSp>
      </p:grpSp>
      <p:sp>
        <p:nvSpPr>
          <p:cNvPr name="Freeform 26" id="26"/>
          <p:cNvSpPr/>
          <p:nvPr/>
        </p:nvSpPr>
        <p:spPr>
          <a:xfrm flipH="false" flipV="false" rot="0">
            <a:off x="9144000" y="1492291"/>
            <a:ext cx="8640360" cy="4225290"/>
          </a:xfrm>
          <a:custGeom>
            <a:avLst/>
            <a:gdLst/>
            <a:ahLst/>
            <a:cxnLst/>
            <a:rect r="r" b="b" t="t" l="l"/>
            <a:pathLst>
              <a:path h="4225290" w="8640360">
                <a:moveTo>
                  <a:pt x="0" y="0"/>
                </a:moveTo>
                <a:lnTo>
                  <a:pt x="8640360" y="0"/>
                </a:lnTo>
                <a:lnTo>
                  <a:pt x="8640360" y="4225291"/>
                </a:lnTo>
                <a:lnTo>
                  <a:pt x="0" y="4225291"/>
                </a:lnTo>
                <a:lnTo>
                  <a:pt x="0" y="0"/>
                </a:lnTo>
                <a:close/>
              </a:path>
            </a:pathLst>
          </a:custGeom>
          <a:blipFill>
            <a:blip r:embed="rId5"/>
            <a:stretch>
              <a:fillRect l="-4839" t="-9013" r="-4100" b="-8636"/>
            </a:stretch>
          </a:blipFill>
        </p:spPr>
      </p:sp>
      <p:sp>
        <p:nvSpPr>
          <p:cNvPr name="Freeform 27" id="27"/>
          <p:cNvSpPr/>
          <p:nvPr/>
        </p:nvSpPr>
        <p:spPr>
          <a:xfrm flipH="false" flipV="false" rot="0">
            <a:off x="9959714" y="6001320"/>
            <a:ext cx="6974817" cy="1749037"/>
          </a:xfrm>
          <a:custGeom>
            <a:avLst/>
            <a:gdLst/>
            <a:ahLst/>
            <a:cxnLst/>
            <a:rect r="r" b="b" t="t" l="l"/>
            <a:pathLst>
              <a:path h="1749037" w="6974817">
                <a:moveTo>
                  <a:pt x="0" y="0"/>
                </a:moveTo>
                <a:lnTo>
                  <a:pt x="6974817" y="0"/>
                </a:lnTo>
                <a:lnTo>
                  <a:pt x="6974817" y="1749036"/>
                </a:lnTo>
                <a:lnTo>
                  <a:pt x="0" y="1749036"/>
                </a:lnTo>
                <a:lnTo>
                  <a:pt x="0" y="0"/>
                </a:lnTo>
                <a:close/>
              </a:path>
            </a:pathLst>
          </a:custGeom>
          <a:blipFill>
            <a:blip r:embed="rId6"/>
            <a:stretch>
              <a:fillRect l="0" t="0" r="0" b="0"/>
            </a:stretch>
          </a:blipFill>
        </p:spPr>
      </p:sp>
      <p:sp>
        <p:nvSpPr>
          <p:cNvPr name="TextBox 28" id="28"/>
          <p:cNvSpPr txBox="true"/>
          <p:nvPr/>
        </p:nvSpPr>
        <p:spPr>
          <a:xfrm rot="0">
            <a:off x="1615018" y="1482766"/>
            <a:ext cx="5652004" cy="390525"/>
          </a:xfrm>
          <a:prstGeom prst="rect">
            <a:avLst/>
          </a:prstGeom>
        </p:spPr>
        <p:txBody>
          <a:bodyPr anchor="t" rtlCol="false" tIns="0" lIns="0" bIns="0" rIns="0">
            <a:spAutoFit/>
          </a:bodyPr>
          <a:lstStyle/>
          <a:p>
            <a:pPr marL="539751" indent="-269876" lvl="1">
              <a:lnSpc>
                <a:spcPts val="3000"/>
              </a:lnSpc>
              <a:buFont typeface="Arial"/>
              <a:buChar char="•"/>
            </a:pPr>
            <a:r>
              <a:rPr lang="en-US" sz="2500">
                <a:solidFill>
                  <a:srgbClr val="343434"/>
                </a:solidFill>
                <a:latin typeface="HK Grotesk Bold"/>
              </a:rPr>
              <a:t>Limited edition Packaging</a:t>
            </a:r>
          </a:p>
        </p:txBody>
      </p:sp>
      <p:sp>
        <p:nvSpPr>
          <p:cNvPr name="TextBox 29" id="29"/>
          <p:cNvSpPr txBox="true"/>
          <p:nvPr/>
        </p:nvSpPr>
        <p:spPr>
          <a:xfrm rot="0">
            <a:off x="8655050" y="8177144"/>
            <a:ext cx="9584144" cy="1758577"/>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The data reveals that respondents' opinions on the limited edition packaging are fairly divided, with 40.23% responding negatively, 39.46% responding positively, and 20.31% remaining unsure. This suggests that the reception towards the limited edition packaging is mixed, indicating the need for further evaluation and analysis to determine the overall impact and effectiveness of the packaging strategy.</a:t>
            </a:r>
          </a:p>
        </p:txBody>
      </p:sp>
      <p:sp>
        <p:nvSpPr>
          <p:cNvPr name="TextBox 30" id="30"/>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31" id="31"/>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32" id="32"/>
          <p:cNvSpPr txBox="true"/>
          <p:nvPr/>
        </p:nvSpPr>
        <p:spPr>
          <a:xfrm rot="0">
            <a:off x="6873171" y="643280"/>
            <a:ext cx="4719797"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Purchase Behaviour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30</a:t>
            </a:r>
          </a:p>
        </p:txBody>
      </p:sp>
      <p:sp>
        <p:nvSpPr>
          <p:cNvPr name="Freeform 3" id="3"/>
          <p:cNvSpPr/>
          <p:nvPr/>
        </p:nvSpPr>
        <p:spPr>
          <a:xfrm flipH="false" flipV="false" rot="-5400000">
            <a:off x="9768896" y="1259166"/>
            <a:ext cx="5234487" cy="8174585"/>
          </a:xfrm>
          <a:custGeom>
            <a:avLst/>
            <a:gdLst/>
            <a:ahLst/>
            <a:cxnLst/>
            <a:rect r="r" b="b" t="t" l="l"/>
            <a:pathLst>
              <a:path h="8174585" w="5234487">
                <a:moveTo>
                  <a:pt x="0" y="0"/>
                </a:moveTo>
                <a:lnTo>
                  <a:pt x="5234487" y="0"/>
                </a:lnTo>
                <a:lnTo>
                  <a:pt x="5234487" y="8174585"/>
                </a:lnTo>
                <a:lnTo>
                  <a:pt x="0" y="8174585"/>
                </a:lnTo>
                <a:lnTo>
                  <a:pt x="0" y="0"/>
                </a:lnTo>
                <a:close/>
              </a:path>
            </a:pathLst>
          </a:custGeom>
          <a:blipFill>
            <a:blip r:embed="rId3"/>
            <a:stretch>
              <a:fillRect l="-159879" t="0" r="-127516" b="-2636"/>
            </a:stretch>
          </a:blipFill>
        </p:spPr>
      </p:sp>
      <p:sp>
        <p:nvSpPr>
          <p:cNvPr name="Freeform 4" id="4"/>
          <p:cNvSpPr/>
          <p:nvPr/>
        </p:nvSpPr>
        <p:spPr>
          <a:xfrm flipH="false" flipV="false" rot="-5400000">
            <a:off x="344315" y="36336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grpSp>
        <p:nvGrpSpPr>
          <p:cNvPr name="Group 6" id="6"/>
          <p:cNvGrpSpPr/>
          <p:nvPr/>
        </p:nvGrpSpPr>
        <p:grpSpPr>
          <a:xfrm rot="0">
            <a:off x="8633795" y="3250433"/>
            <a:ext cx="7504690" cy="4108372"/>
            <a:chOff x="0" y="0"/>
            <a:chExt cx="10006253" cy="5477829"/>
          </a:xfrm>
        </p:grpSpPr>
        <p:sp>
          <p:nvSpPr>
            <p:cNvPr name="TextBox 7" id="7"/>
            <p:cNvSpPr txBox="true"/>
            <p:nvPr/>
          </p:nvSpPr>
          <p:spPr>
            <a:xfrm rot="0">
              <a:off x="8034444" y="1252205"/>
              <a:ext cx="1971809" cy="661560"/>
            </a:xfrm>
            <a:prstGeom prst="rect">
              <a:avLst/>
            </a:prstGeom>
          </p:spPr>
          <p:txBody>
            <a:bodyPr anchor="t" rtlCol="false" tIns="0" lIns="0" bIns="0" rIns="0">
              <a:spAutoFit/>
            </a:bodyPr>
            <a:lstStyle/>
            <a:p>
              <a:pPr algn="ctr">
                <a:lnSpc>
                  <a:spcPts val="2034"/>
                </a:lnSpc>
              </a:pPr>
              <a:r>
                <a:rPr lang="en-US" sz="1453">
                  <a:solidFill>
                    <a:srgbClr val="343434"/>
                  </a:solidFill>
                  <a:latin typeface="HK Grotesk Bold"/>
                </a:rPr>
                <a:t>Brand-Reputation</a:t>
              </a:r>
            </a:p>
            <a:p>
              <a:pPr algn="ctr">
                <a:lnSpc>
                  <a:spcPts val="2034"/>
                </a:lnSpc>
              </a:pPr>
              <a:r>
                <a:rPr lang="en-US" sz="1453">
                  <a:solidFill>
                    <a:srgbClr val="343434"/>
                  </a:solidFill>
                  <a:latin typeface="HK Grotesk Bold"/>
                </a:rPr>
                <a:t>40.9%</a:t>
              </a:r>
            </a:p>
          </p:txBody>
        </p:sp>
        <p:sp>
          <p:nvSpPr>
            <p:cNvPr name="TextBox 8" id="8"/>
            <p:cNvSpPr txBox="true"/>
            <p:nvPr/>
          </p:nvSpPr>
          <p:spPr>
            <a:xfrm rot="0">
              <a:off x="3468515" y="4816269"/>
              <a:ext cx="1221709" cy="661560"/>
            </a:xfrm>
            <a:prstGeom prst="rect">
              <a:avLst/>
            </a:prstGeom>
          </p:spPr>
          <p:txBody>
            <a:bodyPr anchor="t" rtlCol="false" tIns="0" lIns="0" bIns="0" rIns="0">
              <a:spAutoFit/>
            </a:bodyPr>
            <a:lstStyle/>
            <a:p>
              <a:pPr algn="ctr">
                <a:lnSpc>
                  <a:spcPts val="2034"/>
                </a:lnSpc>
              </a:pPr>
              <a:r>
                <a:rPr lang="en-US" sz="1453">
                  <a:solidFill>
                    <a:srgbClr val="343434"/>
                  </a:solidFill>
                  <a:latin typeface="HK Grotesk Bold"/>
                </a:rPr>
                <a:t>Availability</a:t>
              </a:r>
            </a:p>
            <a:p>
              <a:pPr algn="ctr">
                <a:lnSpc>
                  <a:spcPts val="2034"/>
                </a:lnSpc>
              </a:pPr>
              <a:r>
                <a:rPr lang="en-US" sz="1453">
                  <a:solidFill>
                    <a:srgbClr val="343434"/>
                  </a:solidFill>
                  <a:latin typeface="HK Grotesk Bold"/>
                </a:rPr>
                <a:t>30.8%</a:t>
              </a:r>
            </a:p>
          </p:txBody>
        </p:sp>
        <p:sp>
          <p:nvSpPr>
            <p:cNvPr name="TextBox 9" id="9"/>
            <p:cNvSpPr txBox="true"/>
            <p:nvPr/>
          </p:nvSpPr>
          <p:spPr>
            <a:xfrm rot="0">
              <a:off x="0" y="236122"/>
              <a:ext cx="2908365" cy="661560"/>
            </a:xfrm>
            <a:prstGeom prst="rect">
              <a:avLst/>
            </a:prstGeom>
          </p:spPr>
          <p:txBody>
            <a:bodyPr anchor="t" rtlCol="false" tIns="0" lIns="0" bIns="0" rIns="0">
              <a:spAutoFit/>
            </a:bodyPr>
            <a:lstStyle/>
            <a:p>
              <a:pPr algn="ctr">
                <a:lnSpc>
                  <a:spcPts val="2034"/>
                </a:lnSpc>
              </a:pPr>
              <a:r>
                <a:rPr lang="en-US" sz="1453">
                  <a:solidFill>
                    <a:srgbClr val="343434"/>
                  </a:solidFill>
                  <a:latin typeface="HK Grotesk Bold"/>
                </a:rPr>
                <a:t>Taste/Flavour preferences</a:t>
              </a:r>
            </a:p>
            <a:p>
              <a:pPr algn="ctr">
                <a:lnSpc>
                  <a:spcPts val="2034"/>
                </a:lnSpc>
              </a:pPr>
              <a:r>
                <a:rPr lang="en-US" sz="1453">
                  <a:solidFill>
                    <a:srgbClr val="343434"/>
                  </a:solidFill>
                  <a:latin typeface="HK Grotesk Bold"/>
                </a:rPr>
                <a:t>28.4%</a:t>
              </a:r>
            </a:p>
          </p:txBody>
        </p:sp>
        <p:grpSp>
          <p:nvGrpSpPr>
            <p:cNvPr name="Group 10" id="10"/>
            <p:cNvGrpSpPr>
              <a:grpSpLocks noChangeAspect="true"/>
            </p:cNvGrpSpPr>
            <p:nvPr/>
          </p:nvGrpSpPr>
          <p:grpSpPr>
            <a:xfrm rot="0">
              <a:off x="2771077" y="0"/>
              <a:ext cx="4867615" cy="4867615"/>
              <a:chOff x="0" y="0"/>
              <a:chExt cx="2540000" cy="2540000"/>
            </a:xfrm>
          </p:grpSpPr>
          <p:sp>
            <p:nvSpPr>
              <p:cNvPr name="Freeform 11" id="11"/>
              <p:cNvSpPr/>
              <p:nvPr/>
            </p:nvSpPr>
            <p:spPr>
              <a:xfrm flipH="false" flipV="false" rot="0">
                <a:off x="1270000" y="0"/>
                <a:ext cx="1375565" cy="2369021"/>
              </a:xfrm>
              <a:custGeom>
                <a:avLst/>
                <a:gdLst/>
                <a:ahLst/>
                <a:cxnLst/>
                <a:rect r="r" b="b" t="t" l="l"/>
                <a:pathLst>
                  <a:path h="2369021" w="1375565">
                    <a:moveTo>
                      <a:pt x="0" y="0"/>
                    </a:moveTo>
                    <a:cubicBezTo>
                      <a:pt x="574501" y="0"/>
                      <a:pt x="1077456" y="385670"/>
                      <a:pt x="1226511" y="940498"/>
                    </a:cubicBezTo>
                    <a:cubicBezTo>
                      <a:pt x="1375565" y="1495325"/>
                      <a:pt x="1133594" y="2081120"/>
                      <a:pt x="636438" y="2369021"/>
                    </a:cubicBezTo>
                    <a:lnTo>
                      <a:pt x="0" y="1270000"/>
                    </a:lnTo>
                    <a:close/>
                  </a:path>
                </a:pathLst>
              </a:custGeom>
              <a:solidFill>
                <a:srgbClr val="F25F5C"/>
              </a:solidFill>
            </p:spPr>
          </p:sp>
          <p:sp>
            <p:nvSpPr>
              <p:cNvPr name="Freeform 12" id="12"/>
              <p:cNvSpPr/>
              <p:nvPr/>
            </p:nvSpPr>
            <p:spPr>
              <a:xfrm flipH="false" flipV="false" rot="0">
                <a:off x="16867" y="1270000"/>
                <a:ext cx="1943703" cy="1334777"/>
              </a:xfrm>
              <a:custGeom>
                <a:avLst/>
                <a:gdLst/>
                <a:ahLst/>
                <a:cxnLst/>
                <a:rect r="r" b="b" t="t" l="l"/>
                <a:pathLst>
                  <a:path h="1334777" w="1943703">
                    <a:moveTo>
                      <a:pt x="1943704" y="1065839"/>
                    </a:moveTo>
                    <a:cubicBezTo>
                      <a:pt x="1584134" y="1298808"/>
                      <a:pt x="1131338" y="1334777"/>
                      <a:pt x="739497" y="1161498"/>
                    </a:cubicBezTo>
                    <a:cubicBezTo>
                      <a:pt x="347656" y="988219"/>
                      <a:pt x="69597" y="629052"/>
                      <a:pt x="0" y="206298"/>
                    </a:cubicBezTo>
                    <a:lnTo>
                      <a:pt x="1253133" y="0"/>
                    </a:lnTo>
                    <a:close/>
                  </a:path>
                </a:pathLst>
              </a:custGeom>
              <a:solidFill>
                <a:srgbClr val="F4A261"/>
              </a:solidFill>
            </p:spPr>
          </p:sp>
          <p:sp>
            <p:nvSpPr>
              <p:cNvPr name="Freeform 13" id="13"/>
              <p:cNvSpPr/>
              <p:nvPr/>
            </p:nvSpPr>
            <p:spPr>
              <a:xfrm flipH="false" flipV="false" rot="0">
                <a:off x="-52485" y="0"/>
                <a:ext cx="1322485" cy="1538670"/>
              </a:xfrm>
              <a:custGeom>
                <a:avLst/>
                <a:gdLst/>
                <a:ahLst/>
                <a:cxnLst/>
                <a:rect r="r" b="b" t="t" l="l"/>
                <a:pathLst>
                  <a:path h="1538670" w="1322485">
                    <a:moveTo>
                      <a:pt x="81229" y="1538670"/>
                    </a:moveTo>
                    <a:cubicBezTo>
                      <a:pt x="0" y="1163392"/>
                      <a:pt x="92916" y="771512"/>
                      <a:pt x="333984" y="472651"/>
                    </a:cubicBezTo>
                    <a:cubicBezTo>
                      <a:pt x="575052" y="173790"/>
                      <a:pt x="938390" y="38"/>
                      <a:pt x="1322358" y="0"/>
                    </a:cubicBezTo>
                    <a:lnTo>
                      <a:pt x="1322485" y="1270000"/>
                    </a:lnTo>
                    <a:close/>
                  </a:path>
                </a:pathLst>
              </a:custGeom>
              <a:solidFill>
                <a:srgbClr val="FFC24A"/>
              </a:solidFill>
            </p:spPr>
          </p:sp>
        </p:grpSp>
      </p:grpSp>
      <p:sp>
        <p:nvSpPr>
          <p:cNvPr name="Freeform 14" id="14"/>
          <p:cNvSpPr/>
          <p:nvPr/>
        </p:nvSpPr>
        <p:spPr>
          <a:xfrm flipH="false" flipV="false" rot="0">
            <a:off x="1239244" y="2109046"/>
            <a:ext cx="6230928" cy="3854826"/>
          </a:xfrm>
          <a:custGeom>
            <a:avLst/>
            <a:gdLst/>
            <a:ahLst/>
            <a:cxnLst/>
            <a:rect r="r" b="b" t="t" l="l"/>
            <a:pathLst>
              <a:path h="3854826" w="6230928">
                <a:moveTo>
                  <a:pt x="0" y="0"/>
                </a:moveTo>
                <a:lnTo>
                  <a:pt x="6230928" y="0"/>
                </a:lnTo>
                <a:lnTo>
                  <a:pt x="6230928" y="3854825"/>
                </a:lnTo>
                <a:lnTo>
                  <a:pt x="0" y="3854825"/>
                </a:lnTo>
                <a:lnTo>
                  <a:pt x="0" y="0"/>
                </a:lnTo>
                <a:close/>
              </a:path>
            </a:pathLst>
          </a:custGeom>
          <a:blipFill>
            <a:blip r:embed="rId6"/>
            <a:stretch>
              <a:fillRect l="-6651" t="-11170" r="-5759" b="-8936"/>
            </a:stretch>
          </a:blipFill>
        </p:spPr>
      </p:sp>
      <p:sp>
        <p:nvSpPr>
          <p:cNvPr name="Freeform 15" id="15"/>
          <p:cNvSpPr/>
          <p:nvPr/>
        </p:nvSpPr>
        <p:spPr>
          <a:xfrm flipH="false" flipV="false" rot="0">
            <a:off x="2323704" y="6192471"/>
            <a:ext cx="4300400" cy="1871166"/>
          </a:xfrm>
          <a:custGeom>
            <a:avLst/>
            <a:gdLst/>
            <a:ahLst/>
            <a:cxnLst/>
            <a:rect r="r" b="b" t="t" l="l"/>
            <a:pathLst>
              <a:path h="1871166" w="4300400">
                <a:moveTo>
                  <a:pt x="0" y="0"/>
                </a:moveTo>
                <a:lnTo>
                  <a:pt x="4300400" y="0"/>
                </a:lnTo>
                <a:lnTo>
                  <a:pt x="4300400" y="1871167"/>
                </a:lnTo>
                <a:lnTo>
                  <a:pt x="0" y="1871167"/>
                </a:lnTo>
                <a:lnTo>
                  <a:pt x="0" y="0"/>
                </a:lnTo>
                <a:close/>
              </a:path>
            </a:pathLst>
          </a:custGeom>
          <a:blipFill>
            <a:blip r:embed="rId7"/>
            <a:stretch>
              <a:fillRect l="0" t="0" r="0" b="0"/>
            </a:stretch>
          </a:blipFill>
        </p:spPr>
      </p:sp>
      <p:sp>
        <p:nvSpPr>
          <p:cNvPr name="TextBox 16" id="16"/>
          <p:cNvSpPr txBox="true"/>
          <p:nvPr/>
        </p:nvSpPr>
        <p:spPr>
          <a:xfrm rot="0">
            <a:off x="6873171" y="643280"/>
            <a:ext cx="5660647" cy="599963"/>
          </a:xfrm>
          <a:prstGeom prst="rect">
            <a:avLst/>
          </a:prstGeom>
        </p:spPr>
        <p:txBody>
          <a:bodyPr anchor="t" rtlCol="false" tIns="0" lIns="0" bIns="0" rIns="0">
            <a:spAutoFit/>
          </a:bodyPr>
          <a:lstStyle/>
          <a:p>
            <a:pPr>
              <a:lnSpc>
                <a:spcPts val="4799"/>
              </a:lnSpc>
            </a:pPr>
            <a:r>
              <a:rPr lang="en-US" sz="3999">
                <a:solidFill>
                  <a:srgbClr val="343434"/>
                </a:solidFill>
                <a:latin typeface="HK Grotesk Bold"/>
              </a:rPr>
              <a:t>Product Development</a:t>
            </a:r>
          </a:p>
        </p:txBody>
      </p:sp>
      <p:sp>
        <p:nvSpPr>
          <p:cNvPr name="TextBox 17" id="17"/>
          <p:cNvSpPr txBox="true"/>
          <p:nvPr/>
        </p:nvSpPr>
        <p:spPr>
          <a:xfrm rot="0">
            <a:off x="865532" y="1546419"/>
            <a:ext cx="15374549" cy="390525"/>
          </a:xfrm>
          <a:prstGeom prst="rect">
            <a:avLst/>
          </a:prstGeom>
        </p:spPr>
        <p:txBody>
          <a:bodyPr anchor="t" rtlCol="false" tIns="0" lIns="0" bIns="0" rIns="0">
            <a:spAutoFit/>
          </a:bodyPr>
          <a:lstStyle/>
          <a:p>
            <a:pPr>
              <a:lnSpc>
                <a:spcPts val="3000"/>
              </a:lnSpc>
            </a:pPr>
            <a:r>
              <a:rPr lang="en-US" sz="2500">
                <a:solidFill>
                  <a:srgbClr val="343434"/>
                </a:solidFill>
                <a:latin typeface="HK Grotesk Bold"/>
              </a:rPr>
              <a:t>Which area of business should we focus more on our product development? (Branding/taste/availability) </a:t>
            </a:r>
          </a:p>
        </p:txBody>
      </p:sp>
      <p:sp>
        <p:nvSpPr>
          <p:cNvPr name="TextBox 18" id="18"/>
          <p:cNvSpPr txBox="true"/>
          <p:nvPr/>
        </p:nvSpPr>
        <p:spPr>
          <a:xfrm rot="0">
            <a:off x="838194" y="8996794"/>
            <a:ext cx="14195465" cy="349175"/>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Brand reputation and product availability are identified as the two primary factors that significantly attract a customer base.</a:t>
            </a:r>
          </a:p>
        </p:txBody>
      </p:sp>
      <p:sp>
        <p:nvSpPr>
          <p:cNvPr name="TextBox 19" id="19"/>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20" id="20"/>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21" id="21"/>
          <p:cNvSpPr txBox="true"/>
          <p:nvPr/>
        </p:nvSpPr>
        <p:spPr>
          <a:xfrm rot="0">
            <a:off x="8298847" y="2133054"/>
            <a:ext cx="6485282" cy="390525"/>
          </a:xfrm>
          <a:prstGeom prst="rect">
            <a:avLst/>
          </a:prstGeom>
        </p:spPr>
        <p:txBody>
          <a:bodyPr anchor="t" rtlCol="false" tIns="0" lIns="0" bIns="0" rIns="0">
            <a:spAutoFit/>
          </a:bodyPr>
          <a:lstStyle/>
          <a:p>
            <a:pPr marL="539751" indent="-269876" lvl="1">
              <a:lnSpc>
                <a:spcPts val="3000"/>
              </a:lnSpc>
              <a:buFont typeface="Arial"/>
              <a:buChar char="•"/>
            </a:pPr>
            <a:r>
              <a:rPr lang="en-US" sz="2500">
                <a:solidFill>
                  <a:srgbClr val="343434"/>
                </a:solidFill>
                <a:latin typeface="HK Grotesk Bold"/>
              </a:rPr>
              <a:t>Reasons For Choosing Brands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233413" y="1579858"/>
            <a:ext cx="8229600" cy="7127285"/>
          </a:xfrm>
          <a:custGeom>
            <a:avLst/>
            <a:gdLst/>
            <a:ahLst/>
            <a:cxnLst/>
            <a:rect r="r" b="b" t="t" l="l"/>
            <a:pathLst>
              <a:path h="7127285" w="8229600">
                <a:moveTo>
                  <a:pt x="0" y="0"/>
                </a:moveTo>
                <a:lnTo>
                  <a:pt x="8229600" y="0"/>
                </a:lnTo>
                <a:lnTo>
                  <a:pt x="8229600" y="7127284"/>
                </a:lnTo>
                <a:lnTo>
                  <a:pt x="0" y="7127284"/>
                </a:lnTo>
                <a:lnTo>
                  <a:pt x="0" y="0"/>
                </a:lnTo>
                <a:close/>
              </a:path>
            </a:pathLst>
          </a:custGeom>
          <a:blipFill>
            <a:blip r:embed="rId2"/>
            <a:stretch>
              <a:fillRect l="0" t="-2636" r="-114837" b="0"/>
            </a:stretch>
          </a:blipFill>
        </p:spPr>
      </p:sp>
      <p:sp>
        <p:nvSpPr>
          <p:cNvPr name="AutoShape 3" id="3"/>
          <p:cNvSpPr/>
          <p:nvPr/>
        </p:nvSpPr>
        <p:spPr>
          <a:xfrm rot="0">
            <a:off x="1284000" y="3836900"/>
            <a:ext cx="9525" cy="2740991"/>
          </a:xfrm>
          <a:prstGeom prst="rect">
            <a:avLst/>
          </a:prstGeom>
          <a:solidFill>
            <a:srgbClr val="343434"/>
          </a:solidFill>
        </p:spPr>
      </p:sp>
      <p:sp>
        <p:nvSpPr>
          <p:cNvPr name="TextBox 4" id="4"/>
          <p:cNvSpPr txBox="true"/>
          <p:nvPr/>
        </p:nvSpPr>
        <p:spPr>
          <a:xfrm rot="0">
            <a:off x="6502501" y="4322245"/>
            <a:ext cx="9578476" cy="1370157"/>
          </a:xfrm>
          <a:prstGeom prst="rect">
            <a:avLst/>
          </a:prstGeom>
        </p:spPr>
        <p:txBody>
          <a:bodyPr anchor="t" rtlCol="false" tIns="0" lIns="0" bIns="0" rIns="0">
            <a:spAutoFit/>
          </a:bodyPr>
          <a:lstStyle/>
          <a:p>
            <a:pPr algn="r">
              <a:lnSpc>
                <a:spcPts val="10799"/>
              </a:lnSpc>
            </a:pPr>
            <a:r>
              <a:rPr lang="en-US" sz="8999">
                <a:solidFill>
                  <a:srgbClr val="343434"/>
                </a:solidFill>
                <a:latin typeface="HK Grotesk Bold"/>
              </a:rPr>
              <a:t>Recommendations</a:t>
            </a:r>
          </a:p>
        </p:txBody>
      </p:sp>
      <p:sp>
        <p:nvSpPr>
          <p:cNvPr name="Freeform 5" id="5"/>
          <p:cNvSpPr/>
          <p:nvPr/>
        </p:nvSpPr>
        <p:spPr>
          <a:xfrm flipH="false" flipV="false" rot="-5400000">
            <a:off x="16271541" y="1092595"/>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5400000">
            <a:off x="185598" y="1832608"/>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7" id="7"/>
          <p:cNvSpPr txBox="true"/>
          <p:nvPr/>
        </p:nvSpPr>
        <p:spPr>
          <a:xfrm rot="-5400000">
            <a:off x="-270971" y="7847894"/>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528708" y="908644"/>
            <a:ext cx="5356284" cy="7542098"/>
          </a:xfrm>
          <a:custGeom>
            <a:avLst/>
            <a:gdLst/>
            <a:ahLst/>
            <a:cxnLst/>
            <a:rect r="r" b="b" t="t" l="l"/>
            <a:pathLst>
              <a:path h="7542098" w="5356284">
                <a:moveTo>
                  <a:pt x="0" y="0"/>
                </a:moveTo>
                <a:lnTo>
                  <a:pt x="5356284" y="0"/>
                </a:lnTo>
                <a:lnTo>
                  <a:pt x="5356284" y="7542098"/>
                </a:lnTo>
                <a:lnTo>
                  <a:pt x="0" y="7542098"/>
                </a:lnTo>
                <a:lnTo>
                  <a:pt x="0" y="0"/>
                </a:lnTo>
                <a:close/>
              </a:path>
            </a:pathLst>
          </a:custGeom>
          <a:blipFill>
            <a:blip r:embed="rId2"/>
            <a:stretch>
              <a:fillRect l="-165525" t="0" r="-118523" b="-12848"/>
            </a:stretch>
          </a:blipFill>
        </p:spPr>
      </p:sp>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sp>
        <p:nvSpPr>
          <p:cNvPr name="Freeform 5" id="5"/>
          <p:cNvSpPr/>
          <p:nvPr/>
        </p:nvSpPr>
        <p:spPr>
          <a:xfrm flipH="false" flipV="false" rot="0">
            <a:off x="9425574" y="1814744"/>
            <a:ext cx="7354307" cy="6213833"/>
          </a:xfrm>
          <a:custGeom>
            <a:avLst/>
            <a:gdLst/>
            <a:ahLst/>
            <a:cxnLst/>
            <a:rect r="r" b="b" t="t" l="l"/>
            <a:pathLst>
              <a:path h="6213833" w="7354307">
                <a:moveTo>
                  <a:pt x="0" y="0"/>
                </a:moveTo>
                <a:lnTo>
                  <a:pt x="7354307" y="0"/>
                </a:lnTo>
                <a:lnTo>
                  <a:pt x="7354307" y="6213833"/>
                </a:lnTo>
                <a:lnTo>
                  <a:pt x="0" y="6213833"/>
                </a:lnTo>
                <a:lnTo>
                  <a:pt x="0" y="0"/>
                </a:lnTo>
                <a:close/>
              </a:path>
            </a:pathLst>
          </a:custGeom>
          <a:blipFill>
            <a:blip r:embed="rId5"/>
            <a:stretch>
              <a:fillRect l="-4888" t="-4537" r="-4322" b="-4024"/>
            </a:stretch>
          </a:blipFill>
        </p:spPr>
      </p:sp>
      <p:sp>
        <p:nvSpPr>
          <p:cNvPr name="Freeform 6" id="6"/>
          <p:cNvSpPr/>
          <p:nvPr/>
        </p:nvSpPr>
        <p:spPr>
          <a:xfrm flipH="false" flipV="false" rot="0">
            <a:off x="9387181" y="8296042"/>
            <a:ext cx="7795625" cy="766783"/>
          </a:xfrm>
          <a:custGeom>
            <a:avLst/>
            <a:gdLst/>
            <a:ahLst/>
            <a:cxnLst/>
            <a:rect r="r" b="b" t="t" l="l"/>
            <a:pathLst>
              <a:path h="766783" w="7795625">
                <a:moveTo>
                  <a:pt x="0" y="0"/>
                </a:moveTo>
                <a:lnTo>
                  <a:pt x="7795625" y="0"/>
                </a:lnTo>
                <a:lnTo>
                  <a:pt x="7795625" y="766783"/>
                </a:lnTo>
                <a:lnTo>
                  <a:pt x="0" y="766783"/>
                </a:lnTo>
                <a:lnTo>
                  <a:pt x="0" y="0"/>
                </a:lnTo>
                <a:close/>
              </a:path>
            </a:pathLst>
          </a:custGeom>
          <a:blipFill>
            <a:blip r:embed="rId6"/>
            <a:stretch>
              <a:fillRect l="0" t="0" r="0" b="0"/>
            </a:stretch>
          </a:blipFill>
        </p:spPr>
      </p:sp>
      <p:grpSp>
        <p:nvGrpSpPr>
          <p:cNvPr name="Group 7" id="7"/>
          <p:cNvGrpSpPr/>
          <p:nvPr/>
        </p:nvGrpSpPr>
        <p:grpSpPr>
          <a:xfrm rot="0">
            <a:off x="1749738" y="2542264"/>
            <a:ext cx="6989795" cy="4299532"/>
            <a:chOff x="0" y="0"/>
            <a:chExt cx="9319727" cy="5732710"/>
          </a:xfrm>
        </p:grpSpPr>
        <p:sp>
          <p:nvSpPr>
            <p:cNvPr name="TextBox 8" id="8"/>
            <p:cNvSpPr txBox="true"/>
            <p:nvPr/>
          </p:nvSpPr>
          <p:spPr>
            <a:xfrm rot="0">
              <a:off x="7526495" y="1802182"/>
              <a:ext cx="1793232" cy="730914"/>
            </a:xfrm>
            <a:prstGeom prst="rect">
              <a:avLst/>
            </a:prstGeom>
          </p:spPr>
          <p:txBody>
            <a:bodyPr anchor="t" rtlCol="false" tIns="0" lIns="0" bIns="0" rIns="0">
              <a:spAutoFit/>
            </a:bodyPr>
            <a:lstStyle/>
            <a:p>
              <a:pPr algn="ctr">
                <a:lnSpc>
                  <a:spcPts val="2227"/>
                </a:lnSpc>
              </a:pPr>
              <a:r>
                <a:rPr lang="en-US" sz="1590">
                  <a:solidFill>
                    <a:srgbClr val="343434"/>
                  </a:solidFill>
                  <a:latin typeface="HK Grotesk Bold"/>
                </a:rPr>
                <a:t>Reduced Sugar</a:t>
              </a:r>
            </a:p>
            <a:p>
              <a:pPr algn="ctr">
                <a:lnSpc>
                  <a:spcPts val="2227"/>
                </a:lnSpc>
              </a:pPr>
              <a:r>
                <a:rPr lang="en-US" sz="1590">
                  <a:solidFill>
                    <a:srgbClr val="343434"/>
                  </a:solidFill>
                  <a:latin typeface="HK Grotesk Bold"/>
                </a:rPr>
                <a:t>43%</a:t>
              </a:r>
            </a:p>
          </p:txBody>
        </p:sp>
        <p:sp>
          <p:nvSpPr>
            <p:cNvPr name="TextBox 9" id="9"/>
            <p:cNvSpPr txBox="true"/>
            <p:nvPr/>
          </p:nvSpPr>
          <p:spPr>
            <a:xfrm rot="0">
              <a:off x="0" y="5001796"/>
              <a:ext cx="2325243" cy="730914"/>
            </a:xfrm>
            <a:prstGeom prst="rect">
              <a:avLst/>
            </a:prstGeom>
          </p:spPr>
          <p:txBody>
            <a:bodyPr anchor="t" rtlCol="false" tIns="0" lIns="0" bIns="0" rIns="0">
              <a:spAutoFit/>
            </a:bodyPr>
            <a:lstStyle/>
            <a:p>
              <a:pPr algn="ctr">
                <a:lnSpc>
                  <a:spcPts val="2227"/>
                </a:lnSpc>
              </a:pPr>
              <a:r>
                <a:rPr lang="en-US" sz="1590">
                  <a:solidFill>
                    <a:srgbClr val="343434"/>
                  </a:solidFill>
                  <a:latin typeface="HK Grotesk Bold"/>
                </a:rPr>
                <a:t>Natural Ingreidents</a:t>
              </a:r>
            </a:p>
            <a:p>
              <a:pPr algn="ctr">
                <a:lnSpc>
                  <a:spcPts val="2227"/>
                </a:lnSpc>
              </a:pPr>
              <a:r>
                <a:rPr lang="en-US" sz="1590">
                  <a:solidFill>
                    <a:srgbClr val="343434"/>
                  </a:solidFill>
                  <a:latin typeface="HK Grotesk Bold"/>
                </a:rPr>
                <a:t>35.9%</a:t>
              </a:r>
            </a:p>
          </p:txBody>
        </p:sp>
        <p:sp>
          <p:nvSpPr>
            <p:cNvPr name="TextBox 10" id="10"/>
            <p:cNvSpPr txBox="true"/>
            <p:nvPr/>
          </p:nvSpPr>
          <p:spPr>
            <a:xfrm rot="0">
              <a:off x="1198483" y="-38100"/>
              <a:ext cx="1186497" cy="730914"/>
            </a:xfrm>
            <a:prstGeom prst="rect">
              <a:avLst/>
            </a:prstGeom>
          </p:spPr>
          <p:txBody>
            <a:bodyPr anchor="t" rtlCol="false" tIns="0" lIns="0" bIns="0" rIns="0">
              <a:spAutoFit/>
            </a:bodyPr>
            <a:lstStyle/>
            <a:p>
              <a:pPr algn="ctr">
                <a:lnSpc>
                  <a:spcPts val="2227"/>
                </a:lnSpc>
              </a:pPr>
              <a:r>
                <a:rPr lang="en-US" sz="1590">
                  <a:solidFill>
                    <a:srgbClr val="343434"/>
                  </a:solidFill>
                  <a:latin typeface="HK Grotesk Bold"/>
                </a:rPr>
                <a:t>Healthier </a:t>
              </a:r>
            </a:p>
            <a:p>
              <a:pPr algn="ctr">
                <a:lnSpc>
                  <a:spcPts val="2227"/>
                </a:lnSpc>
              </a:pPr>
              <a:r>
                <a:rPr lang="en-US" sz="1590">
                  <a:solidFill>
                    <a:srgbClr val="343434"/>
                  </a:solidFill>
                  <a:latin typeface="HK Grotesk Bold"/>
                </a:rPr>
                <a:t>21.1%</a:t>
              </a:r>
            </a:p>
          </p:txBody>
        </p:sp>
        <p:grpSp>
          <p:nvGrpSpPr>
            <p:cNvPr name="Group 11" id="11"/>
            <p:cNvGrpSpPr>
              <a:grpSpLocks noChangeAspect="true"/>
            </p:cNvGrpSpPr>
            <p:nvPr/>
          </p:nvGrpSpPr>
          <p:grpSpPr>
            <a:xfrm rot="0">
              <a:off x="1710711" y="226444"/>
              <a:ext cx="5327694" cy="5327694"/>
              <a:chOff x="0" y="0"/>
              <a:chExt cx="2540000" cy="2540000"/>
            </a:xfrm>
          </p:grpSpPr>
          <p:sp>
            <p:nvSpPr>
              <p:cNvPr name="Freeform 12" id="12"/>
              <p:cNvSpPr/>
              <p:nvPr/>
            </p:nvSpPr>
            <p:spPr>
              <a:xfrm flipH="false" flipV="false" rot="0">
                <a:off x="1270000" y="0"/>
                <a:ext cx="1363360" cy="2444994"/>
              </a:xfrm>
              <a:custGeom>
                <a:avLst/>
                <a:gdLst/>
                <a:ahLst/>
                <a:cxnLst/>
                <a:rect r="r" b="b" t="t" l="l"/>
                <a:pathLst>
                  <a:path h="2444994" w="1363360">
                    <a:moveTo>
                      <a:pt x="0" y="0"/>
                    </a:moveTo>
                    <a:cubicBezTo>
                      <a:pt x="606707" y="0"/>
                      <a:pt x="1128684" y="429129"/>
                      <a:pt x="1246022" y="1024380"/>
                    </a:cubicBezTo>
                    <a:cubicBezTo>
                      <a:pt x="1363360" y="1619632"/>
                      <a:pt x="1043285" y="2214749"/>
                      <a:pt x="481965" y="2444994"/>
                    </a:cubicBezTo>
                    <a:lnTo>
                      <a:pt x="240982" y="1857497"/>
                    </a:lnTo>
                    <a:cubicBezTo>
                      <a:pt x="521642" y="1742374"/>
                      <a:pt x="681680" y="1444816"/>
                      <a:pt x="623011" y="1147190"/>
                    </a:cubicBezTo>
                    <a:cubicBezTo>
                      <a:pt x="564342" y="849564"/>
                      <a:pt x="303353" y="635000"/>
                      <a:pt x="0" y="635000"/>
                    </a:cubicBezTo>
                    <a:close/>
                  </a:path>
                </a:pathLst>
              </a:custGeom>
              <a:solidFill>
                <a:srgbClr val="F25F5C"/>
              </a:solidFill>
            </p:spPr>
          </p:sp>
          <p:sp>
            <p:nvSpPr>
              <p:cNvPr name="Freeform 13" id="13"/>
              <p:cNvSpPr/>
              <p:nvPr/>
            </p:nvSpPr>
            <p:spPr>
              <a:xfrm flipH="false" flipV="false" rot="0">
                <a:off x="-90754" y="902787"/>
                <a:ext cx="1900842" cy="1729914"/>
              </a:xfrm>
              <a:custGeom>
                <a:avLst/>
                <a:gdLst/>
                <a:ahLst/>
                <a:cxnLst/>
                <a:rect r="r" b="b" t="t" l="l"/>
                <a:pathLst>
                  <a:path h="1729914" w="1900842">
                    <a:moveTo>
                      <a:pt x="1900842" y="1516650"/>
                    </a:moveTo>
                    <a:cubicBezTo>
                      <a:pt x="1446964" y="1729914"/>
                      <a:pt x="910090" y="1656123"/>
                      <a:pt x="530581" y="1328313"/>
                    </a:cubicBezTo>
                    <a:cubicBezTo>
                      <a:pt x="151072" y="1000502"/>
                      <a:pt x="0" y="480064"/>
                      <a:pt x="145001" y="0"/>
                    </a:cubicBezTo>
                    <a:lnTo>
                      <a:pt x="752878" y="183607"/>
                    </a:lnTo>
                    <a:cubicBezTo>
                      <a:pt x="680377" y="423639"/>
                      <a:pt x="755913" y="683858"/>
                      <a:pt x="945667" y="847763"/>
                    </a:cubicBezTo>
                    <a:cubicBezTo>
                      <a:pt x="1135422" y="1011668"/>
                      <a:pt x="1403859" y="1048564"/>
                      <a:pt x="1630798" y="941932"/>
                    </a:cubicBezTo>
                    <a:close/>
                  </a:path>
                </a:pathLst>
              </a:custGeom>
              <a:solidFill>
                <a:srgbClr val="F4A261"/>
              </a:solidFill>
            </p:spPr>
          </p:sp>
          <p:sp>
            <p:nvSpPr>
              <p:cNvPr name="Freeform 14" id="14"/>
              <p:cNvSpPr/>
              <p:nvPr/>
            </p:nvSpPr>
            <p:spPr>
              <a:xfrm flipH="false" flipV="false" rot="0">
                <a:off x="37414" y="0"/>
                <a:ext cx="1232523" cy="1117004"/>
              </a:xfrm>
              <a:custGeom>
                <a:avLst/>
                <a:gdLst/>
                <a:ahLst/>
                <a:cxnLst/>
                <a:rect r="r" b="b" t="t" l="l"/>
                <a:pathLst>
                  <a:path h="1117004" w="1232523">
                    <a:moveTo>
                      <a:pt x="0" y="964008"/>
                    </a:moveTo>
                    <a:cubicBezTo>
                      <a:pt x="140586" y="397704"/>
                      <a:pt x="648965" y="58"/>
                      <a:pt x="1232459" y="0"/>
                    </a:cubicBezTo>
                    <a:lnTo>
                      <a:pt x="1232523" y="635000"/>
                    </a:lnTo>
                    <a:cubicBezTo>
                      <a:pt x="940776" y="635029"/>
                      <a:pt x="686586" y="833852"/>
                      <a:pt x="616293" y="1117004"/>
                    </a:cubicBezTo>
                    <a:close/>
                  </a:path>
                </a:pathLst>
              </a:custGeom>
              <a:solidFill>
                <a:srgbClr val="FFC24A"/>
              </a:solidFill>
            </p:spPr>
          </p:sp>
        </p:grpSp>
      </p:grpSp>
      <p:sp>
        <p:nvSpPr>
          <p:cNvPr name="TextBox 15" id="15"/>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33</a:t>
            </a:r>
          </a:p>
        </p:txBody>
      </p:sp>
      <p:sp>
        <p:nvSpPr>
          <p:cNvPr name="TextBox 16" id="16"/>
          <p:cNvSpPr txBox="true"/>
          <p:nvPr/>
        </p:nvSpPr>
        <p:spPr>
          <a:xfrm rot="0">
            <a:off x="1629505" y="765398"/>
            <a:ext cx="10669806" cy="457200"/>
          </a:xfrm>
          <a:prstGeom prst="rect">
            <a:avLst/>
          </a:prstGeom>
        </p:spPr>
        <p:txBody>
          <a:bodyPr anchor="t" rtlCol="false" tIns="0" lIns="0" bIns="0" rIns="0">
            <a:spAutoFit/>
          </a:bodyPr>
          <a:lstStyle/>
          <a:p>
            <a:pPr>
              <a:lnSpc>
                <a:spcPts val="3599"/>
              </a:lnSpc>
            </a:pPr>
            <a:r>
              <a:rPr lang="en-US" sz="2999">
                <a:solidFill>
                  <a:srgbClr val="343434"/>
                </a:solidFill>
                <a:latin typeface="HK Grotesk Bold"/>
              </a:rPr>
              <a:t>What immediate improvements can we bring to the product?</a:t>
            </a:r>
          </a:p>
        </p:txBody>
      </p:sp>
      <p:sp>
        <p:nvSpPr>
          <p:cNvPr name="TextBox 17" id="17"/>
          <p:cNvSpPr txBox="true"/>
          <p:nvPr/>
        </p:nvSpPr>
        <p:spPr>
          <a:xfrm rot="0">
            <a:off x="1028700" y="7656598"/>
            <a:ext cx="7949199" cy="1406227"/>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consumers are increasingly conscious of their sugar intake and prioritize energy drinks with reduced sugar content. Additionally, the demand for energy drinks with natural ingredients reflects a growing preference for healthier options.</a:t>
            </a:r>
          </a:p>
        </p:txBody>
      </p:sp>
      <p:sp>
        <p:nvSpPr>
          <p:cNvPr name="TextBox 18" id="18"/>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9" id="19"/>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312" t="21875" r="29312" b="21874"/>
          <a:stretch>
            <a:fillRect/>
          </a:stretch>
        </p:blipFill>
        <p:spPr>
          <a:xfrm flipH="false" flipV="false">
            <a:off x="0" y="0"/>
            <a:ext cx="18288000" cy="10287000"/>
          </a:xfrm>
          <a:prstGeom prst="rect">
            <a:avLst/>
          </a:prstGeom>
        </p:spPr>
      </p:pic>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sp>
        <p:nvSpPr>
          <p:cNvPr name="Freeform 5" id="5"/>
          <p:cNvSpPr/>
          <p:nvPr/>
        </p:nvSpPr>
        <p:spPr>
          <a:xfrm flipH="false" flipV="false" rot="0">
            <a:off x="9022909" y="1684929"/>
            <a:ext cx="8916713" cy="4944730"/>
          </a:xfrm>
          <a:custGeom>
            <a:avLst/>
            <a:gdLst/>
            <a:ahLst/>
            <a:cxnLst/>
            <a:rect r="r" b="b" t="t" l="l"/>
            <a:pathLst>
              <a:path h="4944730" w="8916713">
                <a:moveTo>
                  <a:pt x="0" y="0"/>
                </a:moveTo>
                <a:lnTo>
                  <a:pt x="8916713" y="0"/>
                </a:lnTo>
                <a:lnTo>
                  <a:pt x="8916713" y="4944730"/>
                </a:lnTo>
                <a:lnTo>
                  <a:pt x="0" y="4944730"/>
                </a:lnTo>
                <a:lnTo>
                  <a:pt x="0" y="0"/>
                </a:lnTo>
                <a:close/>
              </a:path>
            </a:pathLst>
          </a:custGeom>
          <a:blipFill>
            <a:blip r:embed="rId5"/>
            <a:stretch>
              <a:fillRect l="-4674" t="-7227" r="-4029" b="-8126"/>
            </a:stretch>
          </a:blipFill>
        </p:spPr>
      </p:sp>
      <p:sp>
        <p:nvSpPr>
          <p:cNvPr name="Freeform 6" id="6"/>
          <p:cNvSpPr/>
          <p:nvPr/>
        </p:nvSpPr>
        <p:spPr>
          <a:xfrm flipH="false" flipV="false" rot="0">
            <a:off x="9999666" y="7286884"/>
            <a:ext cx="6963198" cy="1986675"/>
          </a:xfrm>
          <a:custGeom>
            <a:avLst/>
            <a:gdLst/>
            <a:ahLst/>
            <a:cxnLst/>
            <a:rect r="r" b="b" t="t" l="l"/>
            <a:pathLst>
              <a:path h="1986675" w="6963198">
                <a:moveTo>
                  <a:pt x="0" y="0"/>
                </a:moveTo>
                <a:lnTo>
                  <a:pt x="6963198" y="0"/>
                </a:lnTo>
                <a:lnTo>
                  <a:pt x="6963198" y="1986675"/>
                </a:lnTo>
                <a:lnTo>
                  <a:pt x="0" y="1986675"/>
                </a:lnTo>
                <a:lnTo>
                  <a:pt x="0" y="0"/>
                </a:lnTo>
                <a:close/>
              </a:path>
            </a:pathLst>
          </a:custGeom>
          <a:blipFill>
            <a:blip r:embed="rId6"/>
            <a:stretch>
              <a:fillRect l="0" t="0" r="0" b="0"/>
            </a:stretch>
          </a:blipFill>
        </p:spPr>
      </p:sp>
      <p:sp>
        <p:nvSpPr>
          <p:cNvPr name="TextBox 7" id="7"/>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34</a:t>
            </a:r>
          </a:p>
        </p:txBody>
      </p:sp>
      <p:sp>
        <p:nvSpPr>
          <p:cNvPr name="TextBox 8" id="8"/>
          <p:cNvSpPr txBox="true"/>
          <p:nvPr/>
        </p:nvSpPr>
        <p:spPr>
          <a:xfrm rot="0">
            <a:off x="3710615" y="571500"/>
            <a:ext cx="8588696" cy="457200"/>
          </a:xfrm>
          <a:prstGeom prst="rect">
            <a:avLst/>
          </a:prstGeom>
        </p:spPr>
        <p:txBody>
          <a:bodyPr anchor="t" rtlCol="false" tIns="0" lIns="0" bIns="0" rIns="0">
            <a:spAutoFit/>
          </a:bodyPr>
          <a:lstStyle/>
          <a:p>
            <a:pPr>
              <a:lnSpc>
                <a:spcPts val="3641"/>
              </a:lnSpc>
            </a:pPr>
            <a:r>
              <a:rPr lang="en-US" sz="3034">
                <a:solidFill>
                  <a:srgbClr val="343434"/>
                </a:solidFill>
                <a:latin typeface="HK Grotesk Bold"/>
              </a:rPr>
              <a:t>What should be the ideal price of our product?</a:t>
            </a:r>
          </a:p>
        </p:txBody>
      </p:sp>
      <p:sp>
        <p:nvSpPr>
          <p:cNvPr name="TextBox 9" id="9"/>
          <p:cNvSpPr txBox="true"/>
          <p:nvPr/>
        </p:nvSpPr>
        <p:spPr>
          <a:xfrm rot="0">
            <a:off x="1417308" y="8063180"/>
            <a:ext cx="7949199" cy="1406525"/>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Medium"/>
              </a:rPr>
              <a:t>CodeX should confidently strive to establish a competitive price range between 50 and 99, as this will likely resonate well with the target market and attract a significant number of consumers.</a:t>
            </a:r>
          </a:p>
          <a:p>
            <a:pPr>
              <a:lnSpc>
                <a:spcPts val="2800"/>
              </a:lnSpc>
            </a:pPr>
          </a:p>
        </p:txBody>
      </p:sp>
      <p:sp>
        <p:nvSpPr>
          <p:cNvPr name="TextBox 10" id="10"/>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1" id="11"/>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grpSp>
        <p:nvGrpSpPr>
          <p:cNvPr name="Group 12" id="12"/>
          <p:cNvGrpSpPr/>
          <p:nvPr/>
        </p:nvGrpSpPr>
        <p:grpSpPr>
          <a:xfrm rot="0">
            <a:off x="1417308" y="1684929"/>
            <a:ext cx="7176976" cy="6148782"/>
            <a:chOff x="0" y="0"/>
            <a:chExt cx="9569301" cy="8198376"/>
          </a:xfrm>
        </p:grpSpPr>
        <p:sp>
          <p:nvSpPr>
            <p:cNvPr name="TextBox 13" id="13"/>
            <p:cNvSpPr txBox="true"/>
            <p:nvPr/>
          </p:nvSpPr>
          <p:spPr>
            <a:xfrm rot="0">
              <a:off x="8631506" y="2745058"/>
              <a:ext cx="937795" cy="906756"/>
            </a:xfrm>
            <a:prstGeom prst="rect">
              <a:avLst/>
            </a:prstGeom>
          </p:spPr>
          <p:txBody>
            <a:bodyPr anchor="t" rtlCol="false" tIns="0" lIns="0" bIns="0" rIns="0">
              <a:spAutoFit/>
            </a:bodyPr>
            <a:lstStyle/>
            <a:p>
              <a:pPr algn="ctr">
                <a:lnSpc>
                  <a:spcPts val="2761"/>
                </a:lnSpc>
              </a:pPr>
              <a:r>
                <a:rPr lang="en-US" sz="1972">
                  <a:solidFill>
                    <a:srgbClr val="343434"/>
                  </a:solidFill>
                  <a:latin typeface="HK Grotesk Bold"/>
                </a:rPr>
                <a:t>50-99</a:t>
              </a:r>
            </a:p>
            <a:p>
              <a:pPr algn="ctr">
                <a:lnSpc>
                  <a:spcPts val="2761"/>
                </a:lnSpc>
              </a:pPr>
              <a:r>
                <a:rPr lang="en-US" sz="1972">
                  <a:solidFill>
                    <a:srgbClr val="343434"/>
                  </a:solidFill>
                  <a:latin typeface="HK Grotesk Bold"/>
                </a:rPr>
                <a:t>41.8%</a:t>
              </a:r>
            </a:p>
          </p:txBody>
        </p:sp>
        <p:sp>
          <p:nvSpPr>
            <p:cNvPr name="TextBox 14" id="14"/>
            <p:cNvSpPr txBox="true"/>
            <p:nvPr/>
          </p:nvSpPr>
          <p:spPr>
            <a:xfrm rot="0">
              <a:off x="2688775" y="7291620"/>
              <a:ext cx="1303578" cy="906756"/>
            </a:xfrm>
            <a:prstGeom prst="rect">
              <a:avLst/>
            </a:prstGeom>
          </p:spPr>
          <p:txBody>
            <a:bodyPr anchor="t" rtlCol="false" tIns="0" lIns="0" bIns="0" rIns="0">
              <a:spAutoFit/>
            </a:bodyPr>
            <a:lstStyle/>
            <a:p>
              <a:pPr algn="ctr">
                <a:lnSpc>
                  <a:spcPts val="2761"/>
                </a:lnSpc>
              </a:pPr>
              <a:r>
                <a:rPr lang="en-US" sz="1972">
                  <a:solidFill>
                    <a:srgbClr val="343434"/>
                  </a:solidFill>
                  <a:latin typeface="HK Grotesk Bold"/>
                </a:rPr>
                <a:t>100-150</a:t>
              </a:r>
            </a:p>
            <a:p>
              <a:pPr algn="ctr">
                <a:lnSpc>
                  <a:spcPts val="2761"/>
                </a:lnSpc>
              </a:pPr>
              <a:r>
                <a:rPr lang="en-US" sz="1972">
                  <a:solidFill>
                    <a:srgbClr val="343434"/>
                  </a:solidFill>
                  <a:latin typeface="HK Grotesk Bold"/>
                </a:rPr>
                <a:t>31.9%</a:t>
              </a:r>
            </a:p>
          </p:txBody>
        </p:sp>
        <p:sp>
          <p:nvSpPr>
            <p:cNvPr name="TextBox 15" id="15"/>
            <p:cNvSpPr txBox="true"/>
            <p:nvPr/>
          </p:nvSpPr>
          <p:spPr>
            <a:xfrm rot="0">
              <a:off x="0" y="2080580"/>
              <a:ext cx="1592928" cy="906756"/>
            </a:xfrm>
            <a:prstGeom prst="rect">
              <a:avLst/>
            </a:prstGeom>
          </p:spPr>
          <p:txBody>
            <a:bodyPr anchor="t" rtlCol="false" tIns="0" lIns="0" bIns="0" rIns="0">
              <a:spAutoFit/>
            </a:bodyPr>
            <a:lstStyle/>
            <a:p>
              <a:pPr algn="ctr">
                <a:lnSpc>
                  <a:spcPts val="2761"/>
                </a:lnSpc>
              </a:pPr>
              <a:r>
                <a:rPr lang="en-US" sz="1972">
                  <a:solidFill>
                    <a:srgbClr val="343434"/>
                  </a:solidFill>
                  <a:latin typeface="HK Grotesk Bold"/>
                </a:rPr>
                <a:t>Above 150</a:t>
              </a:r>
            </a:p>
            <a:p>
              <a:pPr algn="ctr">
                <a:lnSpc>
                  <a:spcPts val="2761"/>
                </a:lnSpc>
              </a:pPr>
              <a:r>
                <a:rPr lang="en-US" sz="1972">
                  <a:solidFill>
                    <a:srgbClr val="343434"/>
                  </a:solidFill>
                  <a:latin typeface="HK Grotesk Bold"/>
                </a:rPr>
                <a:t>16.2%</a:t>
              </a:r>
            </a:p>
          </p:txBody>
        </p:sp>
        <p:sp>
          <p:nvSpPr>
            <p:cNvPr name="TextBox 16" id="16"/>
            <p:cNvSpPr txBox="true"/>
            <p:nvPr/>
          </p:nvSpPr>
          <p:spPr>
            <a:xfrm rot="0">
              <a:off x="3307244" y="-47625"/>
              <a:ext cx="1365815" cy="906756"/>
            </a:xfrm>
            <a:prstGeom prst="rect">
              <a:avLst/>
            </a:prstGeom>
          </p:spPr>
          <p:txBody>
            <a:bodyPr anchor="t" rtlCol="false" tIns="0" lIns="0" bIns="0" rIns="0">
              <a:spAutoFit/>
            </a:bodyPr>
            <a:lstStyle/>
            <a:p>
              <a:pPr algn="ctr">
                <a:lnSpc>
                  <a:spcPts val="2761"/>
                </a:lnSpc>
              </a:pPr>
              <a:r>
                <a:rPr lang="en-US" sz="1972">
                  <a:solidFill>
                    <a:srgbClr val="343434"/>
                  </a:solidFill>
                  <a:latin typeface="HK Grotesk Bold"/>
                </a:rPr>
                <a:t>Below 50</a:t>
              </a:r>
            </a:p>
            <a:p>
              <a:pPr algn="ctr">
                <a:lnSpc>
                  <a:spcPts val="2761"/>
                </a:lnSpc>
              </a:pPr>
              <a:r>
                <a:rPr lang="en-US" sz="1972">
                  <a:solidFill>
                    <a:srgbClr val="343434"/>
                  </a:solidFill>
                  <a:latin typeface="HK Grotesk Bold"/>
                </a:rPr>
                <a:t>10%</a:t>
              </a:r>
            </a:p>
          </p:txBody>
        </p:sp>
        <p:grpSp>
          <p:nvGrpSpPr>
            <p:cNvPr name="Group 17" id="17"/>
            <p:cNvGrpSpPr>
              <a:grpSpLocks noChangeAspect="true"/>
            </p:cNvGrpSpPr>
            <p:nvPr/>
          </p:nvGrpSpPr>
          <p:grpSpPr>
            <a:xfrm rot="0">
              <a:off x="1924862" y="934899"/>
              <a:ext cx="6605089" cy="6605089"/>
              <a:chOff x="0" y="0"/>
              <a:chExt cx="2540000" cy="2540000"/>
            </a:xfrm>
          </p:grpSpPr>
          <p:sp>
            <p:nvSpPr>
              <p:cNvPr name="Freeform 18" id="18"/>
              <p:cNvSpPr/>
              <p:nvPr/>
            </p:nvSpPr>
            <p:spPr>
              <a:xfrm flipH="false" flipV="false" rot="0">
                <a:off x="1270000" y="0"/>
                <a:ext cx="1371269" cy="2406456"/>
              </a:xfrm>
              <a:custGeom>
                <a:avLst/>
                <a:gdLst/>
                <a:ahLst/>
                <a:cxnLst/>
                <a:rect r="r" b="b" t="t" l="l"/>
                <a:pathLst>
                  <a:path h="2406456" w="1371269">
                    <a:moveTo>
                      <a:pt x="0" y="0"/>
                    </a:moveTo>
                    <a:cubicBezTo>
                      <a:pt x="589220" y="0"/>
                      <a:pt x="1101058" y="405273"/>
                      <a:pt x="1236163" y="978795"/>
                    </a:cubicBezTo>
                    <a:cubicBezTo>
                      <a:pt x="1371269" y="1552316"/>
                      <a:pt x="1094156" y="2143444"/>
                      <a:pt x="566894" y="2406456"/>
                    </a:cubicBezTo>
                    <a:lnTo>
                      <a:pt x="283447" y="1838228"/>
                    </a:lnTo>
                    <a:cubicBezTo>
                      <a:pt x="547078" y="1706722"/>
                      <a:pt x="685635" y="1411158"/>
                      <a:pt x="618082" y="1124397"/>
                    </a:cubicBezTo>
                    <a:cubicBezTo>
                      <a:pt x="550529" y="837636"/>
                      <a:pt x="294610" y="635000"/>
                      <a:pt x="0" y="635000"/>
                    </a:cubicBezTo>
                    <a:close/>
                  </a:path>
                </a:pathLst>
              </a:custGeom>
              <a:solidFill>
                <a:srgbClr val="F25F5C"/>
              </a:solidFill>
            </p:spPr>
          </p:sp>
          <p:sp>
            <p:nvSpPr>
              <p:cNvPr name="Freeform 19" id="19"/>
              <p:cNvSpPr/>
              <p:nvPr/>
            </p:nvSpPr>
            <p:spPr>
              <a:xfrm flipH="false" flipV="false" rot="0">
                <a:off x="451" y="1286924"/>
                <a:ext cx="1892533" cy="1308176"/>
              </a:xfrm>
              <a:custGeom>
                <a:avLst/>
                <a:gdLst/>
                <a:ahLst/>
                <a:cxnLst/>
                <a:rect r="r" b="b" t="t" l="l"/>
                <a:pathLst>
                  <a:path h="1308176" w="1892533">
                    <a:moveTo>
                      <a:pt x="1892533" y="1089779"/>
                    </a:moveTo>
                    <a:cubicBezTo>
                      <a:pt x="1504560" y="1308176"/>
                      <a:pt x="1030552" y="1307463"/>
                      <a:pt x="643238" y="1087899"/>
                    </a:cubicBezTo>
                    <a:cubicBezTo>
                      <a:pt x="255923" y="868335"/>
                      <a:pt x="11866" y="461986"/>
                      <a:pt x="0" y="16924"/>
                    </a:cubicBezTo>
                    <a:lnTo>
                      <a:pt x="634775" y="0"/>
                    </a:lnTo>
                    <a:cubicBezTo>
                      <a:pt x="640708" y="222531"/>
                      <a:pt x="762736" y="425706"/>
                      <a:pt x="956393" y="535488"/>
                    </a:cubicBezTo>
                    <a:cubicBezTo>
                      <a:pt x="1150051" y="645270"/>
                      <a:pt x="1387054" y="645626"/>
                      <a:pt x="1581041" y="536427"/>
                    </a:cubicBezTo>
                    <a:close/>
                  </a:path>
                </a:pathLst>
              </a:custGeom>
              <a:solidFill>
                <a:srgbClr val="F4A261"/>
              </a:solidFill>
            </p:spPr>
          </p:sp>
          <p:sp>
            <p:nvSpPr>
              <p:cNvPr name="Freeform 20" id="20"/>
              <p:cNvSpPr/>
              <p:nvPr/>
            </p:nvSpPr>
            <p:spPr>
              <a:xfrm flipH="false" flipV="false" rot="0">
                <a:off x="-31780" y="206524"/>
                <a:ext cx="954679" cy="1160733"/>
              </a:xfrm>
              <a:custGeom>
                <a:avLst/>
                <a:gdLst/>
                <a:ahLst/>
                <a:cxnLst/>
                <a:rect r="r" b="b" t="t" l="l"/>
                <a:pathLst>
                  <a:path h="1160733" w="954679">
                    <a:moveTo>
                      <a:pt x="35509" y="1160732"/>
                    </a:moveTo>
                    <a:cubicBezTo>
                      <a:pt x="0" y="698399"/>
                      <a:pt x="219287" y="253463"/>
                      <a:pt x="607577" y="0"/>
                    </a:cubicBezTo>
                    <a:lnTo>
                      <a:pt x="954678" y="531738"/>
                    </a:lnTo>
                    <a:cubicBezTo>
                      <a:pt x="760533" y="658469"/>
                      <a:pt x="650890" y="880938"/>
                      <a:pt x="668645" y="1112104"/>
                    </a:cubicBezTo>
                    <a:close/>
                  </a:path>
                </a:pathLst>
              </a:custGeom>
              <a:solidFill>
                <a:srgbClr val="FFC24A"/>
              </a:solidFill>
            </p:spPr>
          </p:sp>
          <p:sp>
            <p:nvSpPr>
              <p:cNvPr name="Freeform 21" id="21"/>
              <p:cNvSpPr/>
              <p:nvPr/>
            </p:nvSpPr>
            <p:spPr>
              <a:xfrm flipH="false" flipV="false" rot="0">
                <a:off x="523513" y="0"/>
                <a:ext cx="746424" cy="756274"/>
              </a:xfrm>
              <a:custGeom>
                <a:avLst/>
                <a:gdLst/>
                <a:ahLst/>
                <a:cxnLst/>
                <a:rect r="r" b="b" t="t" l="l"/>
                <a:pathLst>
                  <a:path h="756274" w="746424">
                    <a:moveTo>
                      <a:pt x="0" y="242548"/>
                    </a:moveTo>
                    <a:cubicBezTo>
                      <a:pt x="216941" y="84931"/>
                      <a:pt x="478206" y="27"/>
                      <a:pt x="746360" y="0"/>
                    </a:cubicBezTo>
                    <a:lnTo>
                      <a:pt x="746424" y="635000"/>
                    </a:lnTo>
                    <a:cubicBezTo>
                      <a:pt x="612346" y="635013"/>
                      <a:pt x="481714" y="677466"/>
                      <a:pt x="373243" y="756274"/>
                    </a:cubicBezTo>
                    <a:close/>
                  </a:path>
                </a:pathLst>
              </a:custGeom>
              <a:solidFill>
                <a:srgbClr val="FFE066"/>
              </a:solidFill>
            </p:spPr>
          </p:sp>
        </p:gr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312" t="21875" r="29312" b="21874"/>
          <a:stretch>
            <a:fillRect/>
          </a:stretch>
        </p:blipFill>
        <p:spPr>
          <a:xfrm flipH="false" flipV="false">
            <a:off x="0" y="0"/>
            <a:ext cx="18288000" cy="10287000"/>
          </a:xfrm>
          <a:prstGeom prst="rect">
            <a:avLst/>
          </a:prstGeom>
        </p:spPr>
      </p:pic>
      <p:sp>
        <p:nvSpPr>
          <p:cNvPr name="Freeform 3" id="3"/>
          <p:cNvSpPr/>
          <p:nvPr/>
        </p:nvSpPr>
        <p:spPr>
          <a:xfrm flipH="false" flipV="false" rot="-5400000">
            <a:off x="16765421" y="234839"/>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833432" y="3836900"/>
            <a:ext cx="9525" cy="2740991"/>
          </a:xfrm>
          <a:prstGeom prst="rect">
            <a:avLst/>
          </a:prstGeom>
          <a:solidFill>
            <a:srgbClr val="343434"/>
          </a:solidFill>
        </p:spPr>
      </p:sp>
      <p:sp>
        <p:nvSpPr>
          <p:cNvPr name="Freeform 5" id="5"/>
          <p:cNvSpPr/>
          <p:nvPr/>
        </p:nvSpPr>
        <p:spPr>
          <a:xfrm flipH="false" flipV="false" rot="0">
            <a:off x="1374040" y="1551155"/>
            <a:ext cx="7380742" cy="7184689"/>
          </a:xfrm>
          <a:custGeom>
            <a:avLst/>
            <a:gdLst/>
            <a:ahLst/>
            <a:cxnLst/>
            <a:rect r="r" b="b" t="t" l="l"/>
            <a:pathLst>
              <a:path h="7184689" w="7380742">
                <a:moveTo>
                  <a:pt x="0" y="0"/>
                </a:moveTo>
                <a:lnTo>
                  <a:pt x="7380742" y="0"/>
                </a:lnTo>
                <a:lnTo>
                  <a:pt x="7380742" y="7184690"/>
                </a:lnTo>
                <a:lnTo>
                  <a:pt x="0" y="7184690"/>
                </a:lnTo>
                <a:lnTo>
                  <a:pt x="0" y="0"/>
                </a:lnTo>
                <a:close/>
              </a:path>
            </a:pathLst>
          </a:custGeom>
          <a:blipFill>
            <a:blip r:embed="rId5"/>
            <a:stretch>
              <a:fillRect l="-25549" t="0" r="-42768" b="0"/>
            </a:stretch>
          </a:blipFill>
        </p:spPr>
      </p:sp>
      <p:sp>
        <p:nvSpPr>
          <p:cNvPr name="Freeform 6" id="6"/>
          <p:cNvSpPr/>
          <p:nvPr/>
        </p:nvSpPr>
        <p:spPr>
          <a:xfrm flipH="false" flipV="false" rot="0">
            <a:off x="9144000" y="3215977"/>
            <a:ext cx="8608095" cy="3668793"/>
          </a:xfrm>
          <a:custGeom>
            <a:avLst/>
            <a:gdLst/>
            <a:ahLst/>
            <a:cxnLst/>
            <a:rect r="r" b="b" t="t" l="l"/>
            <a:pathLst>
              <a:path h="3668793" w="8608095">
                <a:moveTo>
                  <a:pt x="0" y="0"/>
                </a:moveTo>
                <a:lnTo>
                  <a:pt x="8608095" y="0"/>
                </a:lnTo>
                <a:lnTo>
                  <a:pt x="8608095" y="3668793"/>
                </a:lnTo>
                <a:lnTo>
                  <a:pt x="0" y="3668793"/>
                </a:lnTo>
                <a:lnTo>
                  <a:pt x="0" y="0"/>
                </a:lnTo>
                <a:close/>
              </a:path>
            </a:pathLst>
          </a:custGeom>
          <a:blipFill>
            <a:blip r:embed="rId6"/>
            <a:stretch>
              <a:fillRect l="-4434" t="-8512" r="-4016" b="-8512"/>
            </a:stretch>
          </a:blipFill>
        </p:spPr>
      </p:sp>
      <p:sp>
        <p:nvSpPr>
          <p:cNvPr name="TextBox 7" id="7"/>
          <p:cNvSpPr txBox="true"/>
          <p:nvPr/>
        </p:nvSpPr>
        <p:spPr>
          <a:xfrm rot="0">
            <a:off x="12299311" y="599173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37</a:t>
            </a:r>
          </a:p>
        </p:txBody>
      </p:sp>
      <p:sp>
        <p:nvSpPr>
          <p:cNvPr name="TextBox 8" id="8"/>
          <p:cNvSpPr txBox="true"/>
          <p:nvPr/>
        </p:nvSpPr>
        <p:spPr>
          <a:xfrm rot="0">
            <a:off x="9164484" y="2122338"/>
            <a:ext cx="8588696" cy="457200"/>
          </a:xfrm>
          <a:prstGeom prst="rect">
            <a:avLst/>
          </a:prstGeom>
        </p:spPr>
        <p:txBody>
          <a:bodyPr anchor="t" rtlCol="false" tIns="0" lIns="0" bIns="0" rIns="0">
            <a:spAutoFit/>
          </a:bodyPr>
          <a:lstStyle/>
          <a:p>
            <a:pPr>
              <a:lnSpc>
                <a:spcPts val="3641"/>
              </a:lnSpc>
            </a:pPr>
            <a:r>
              <a:rPr lang="en-US" sz="3034">
                <a:solidFill>
                  <a:srgbClr val="343434"/>
                </a:solidFill>
                <a:latin typeface="HK Grotesk Bold"/>
              </a:rPr>
              <a:t>Who should be our target audience, and why</a:t>
            </a:r>
          </a:p>
        </p:txBody>
      </p:sp>
      <p:sp>
        <p:nvSpPr>
          <p:cNvPr name="TextBox 9" id="9"/>
          <p:cNvSpPr txBox="true"/>
          <p:nvPr/>
        </p:nvSpPr>
        <p:spPr>
          <a:xfrm rot="0">
            <a:off x="9310101" y="7409131"/>
            <a:ext cx="7949199" cy="701675"/>
          </a:xfrm>
          <a:prstGeom prst="rect">
            <a:avLst/>
          </a:prstGeom>
        </p:spPr>
        <p:txBody>
          <a:bodyPr anchor="t" rtlCol="false" tIns="0" lIns="0" bIns="0" rIns="0">
            <a:spAutoFit/>
          </a:bodyPr>
          <a:lstStyle/>
          <a:p>
            <a:pPr marL="431804" indent="-215902" lvl="1">
              <a:lnSpc>
                <a:spcPts val="2800"/>
              </a:lnSpc>
              <a:buFont typeface="Arial"/>
              <a:buChar char="•"/>
            </a:pPr>
            <a:r>
              <a:rPr lang="en-US" sz="2000">
                <a:solidFill>
                  <a:srgbClr val="343434"/>
                </a:solidFill>
                <a:latin typeface="HK Grotesk"/>
              </a:rPr>
              <a:t>The age group of 15-45 is characterized by a generation that is highly open to trying new products, including energy drinks.</a:t>
            </a:r>
          </a:p>
        </p:txBody>
      </p:sp>
      <p:sp>
        <p:nvSpPr>
          <p:cNvPr name="TextBox 10" id="10"/>
          <p:cNvSpPr txBox="true"/>
          <p:nvPr/>
        </p:nvSpPr>
        <p:spPr>
          <a:xfrm rot="-5400000">
            <a:off x="-269732" y="196142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1" id="11"/>
          <p:cNvSpPr txBox="true"/>
          <p:nvPr/>
        </p:nvSpPr>
        <p:spPr>
          <a:xfrm rot="-5400000">
            <a:off x="-726301" y="797670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43743" y="3611433"/>
            <a:ext cx="5407769" cy="4457020"/>
          </a:xfrm>
          <a:custGeom>
            <a:avLst/>
            <a:gdLst/>
            <a:ahLst/>
            <a:cxnLst/>
            <a:rect r="r" b="b" t="t" l="l"/>
            <a:pathLst>
              <a:path h="4457020" w="5407769">
                <a:moveTo>
                  <a:pt x="0" y="0"/>
                </a:moveTo>
                <a:lnTo>
                  <a:pt x="5407769" y="0"/>
                </a:lnTo>
                <a:lnTo>
                  <a:pt x="5407769" y="4457020"/>
                </a:lnTo>
                <a:lnTo>
                  <a:pt x="0" y="4457020"/>
                </a:lnTo>
                <a:lnTo>
                  <a:pt x="0" y="0"/>
                </a:lnTo>
                <a:close/>
              </a:path>
            </a:pathLst>
          </a:custGeom>
          <a:blipFill>
            <a:blip r:embed="rId2"/>
            <a:stretch>
              <a:fillRect l="0" t="0" r="-114837" b="-7850"/>
            </a:stretch>
          </a:blipFill>
        </p:spPr>
      </p:sp>
      <p:sp>
        <p:nvSpPr>
          <p:cNvPr name="Freeform 3" id="3"/>
          <p:cNvSpPr/>
          <p:nvPr/>
        </p:nvSpPr>
        <p:spPr>
          <a:xfrm flipH="false" flipV="false" rot="-10800000">
            <a:off x="16765421" y="571500"/>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830263" y="1825473"/>
            <a:ext cx="11922916" cy="7990840"/>
          </a:xfrm>
          <a:prstGeom prst="rect">
            <a:avLst/>
          </a:prstGeom>
        </p:spPr>
        <p:txBody>
          <a:bodyPr anchor="t" rtlCol="false" tIns="0" lIns="0" bIns="0" rIns="0">
            <a:spAutoFit/>
          </a:bodyPr>
          <a:lstStyle/>
          <a:p>
            <a:pPr algn="just">
              <a:lnSpc>
                <a:spcPts val="2660"/>
              </a:lnSpc>
            </a:pPr>
            <a:r>
              <a:rPr lang="en-US" sz="1900">
                <a:solidFill>
                  <a:srgbClr val="343434"/>
                </a:solidFill>
                <a:latin typeface="HK Grotesk Medium"/>
              </a:rPr>
              <a:t>To effectively reach its major customer base, Codex should consider the following</a:t>
            </a:r>
            <a:r>
              <a:rPr lang="en-US" sz="1900" u="none">
                <a:solidFill>
                  <a:srgbClr val="343434"/>
                </a:solidFill>
                <a:latin typeface="HK Grotesk Medium"/>
              </a:rPr>
              <a:t> </a:t>
            </a:r>
            <a:r>
              <a:rPr lang="en-US" sz="1900">
                <a:solidFill>
                  <a:srgbClr val="343434"/>
                </a:solidFill>
                <a:latin typeface="HK Grotesk Medium"/>
              </a:rPr>
              <a:t>ma</a:t>
            </a:r>
            <a:r>
              <a:rPr lang="en-US" sz="1900" u="none">
                <a:solidFill>
                  <a:srgbClr val="343434"/>
                </a:solidFill>
                <a:latin typeface="HK Grotesk Medium"/>
              </a:rPr>
              <a:t>r</a:t>
            </a:r>
            <a:r>
              <a:rPr lang="en-US" sz="1900">
                <a:solidFill>
                  <a:srgbClr val="343434"/>
                </a:solidFill>
                <a:latin typeface="HK Grotesk Medium"/>
              </a:rPr>
              <a:t>k</a:t>
            </a:r>
            <a:r>
              <a:rPr lang="en-US" sz="1900" u="none">
                <a:solidFill>
                  <a:srgbClr val="343434"/>
                </a:solidFill>
                <a:latin typeface="HK Grotesk Medium"/>
              </a:rPr>
              <a:t>e</a:t>
            </a:r>
            <a:r>
              <a:rPr lang="en-US" sz="1900">
                <a:solidFill>
                  <a:srgbClr val="343434"/>
                </a:solidFill>
                <a:latin typeface="HK Grotesk Medium"/>
              </a:rPr>
              <a:t>t</a:t>
            </a:r>
            <a:r>
              <a:rPr lang="en-US" sz="1900" u="none">
                <a:solidFill>
                  <a:srgbClr val="343434"/>
                </a:solidFill>
                <a:latin typeface="HK Grotesk Medium"/>
              </a:rPr>
              <a:t>i</a:t>
            </a:r>
            <a:r>
              <a:rPr lang="en-US" sz="1900">
                <a:solidFill>
                  <a:srgbClr val="343434"/>
                </a:solidFill>
                <a:latin typeface="HK Grotesk Medium"/>
              </a:rPr>
              <a:t>ng</a:t>
            </a:r>
            <a:r>
              <a:rPr lang="en-US" sz="1900" u="none">
                <a:solidFill>
                  <a:srgbClr val="343434"/>
                </a:solidFill>
                <a:latin typeface="HK Grotesk Medium"/>
              </a:rPr>
              <a:t> str</a:t>
            </a:r>
            <a:r>
              <a:rPr lang="en-US" sz="1900">
                <a:solidFill>
                  <a:srgbClr val="343434"/>
                </a:solidFill>
                <a:latin typeface="HK Grotesk Medium"/>
              </a:rPr>
              <a:t>ategie</a:t>
            </a:r>
            <a:r>
              <a:rPr lang="en-US" sz="1900" u="none">
                <a:solidFill>
                  <a:srgbClr val="343434"/>
                </a:solidFill>
                <a:latin typeface="HK Grotesk Medium"/>
              </a:rPr>
              <a:t>s:</a:t>
            </a:r>
          </a:p>
          <a:p>
            <a:pPr algn="just">
              <a:lnSpc>
                <a:spcPts val="2660"/>
              </a:lnSpc>
            </a:pPr>
          </a:p>
          <a:p>
            <a:pPr algn="just">
              <a:lnSpc>
                <a:spcPts val="2660"/>
              </a:lnSpc>
            </a:pPr>
            <a:r>
              <a:rPr lang="en-US" sz="1900" u="sng">
                <a:solidFill>
                  <a:srgbClr val="343434"/>
                </a:solidFill>
                <a:latin typeface="HK Grotesk Bold"/>
              </a:rPr>
              <a:t>Online Channels:</a:t>
            </a:r>
          </a:p>
          <a:p>
            <a:pPr algn="just" marL="410211" indent="-205106" lvl="1">
              <a:lnSpc>
                <a:spcPts val="2660"/>
              </a:lnSpc>
              <a:buFont typeface="Arial"/>
              <a:buChar char="•"/>
            </a:pPr>
            <a:r>
              <a:rPr lang="en-US" sz="1900">
                <a:solidFill>
                  <a:srgbClr val="343434"/>
                </a:solidFill>
                <a:latin typeface="HK Grotesk Medium"/>
              </a:rPr>
              <a:t>Focus on social media platforms, such as Facebook, Instagram, and Twitter.</a:t>
            </a:r>
          </a:p>
          <a:p>
            <a:pPr algn="just" marL="410211" indent="-205106" lvl="1">
              <a:lnSpc>
                <a:spcPts val="2660"/>
              </a:lnSpc>
              <a:buFont typeface="Arial"/>
              <a:buChar char="•"/>
            </a:pPr>
            <a:r>
              <a:rPr lang="en-US" sz="1900">
                <a:solidFill>
                  <a:srgbClr val="343434"/>
                </a:solidFill>
                <a:latin typeface="HK Grotesk Medium"/>
              </a:rPr>
              <a:t>Utilize targeted ads and engaging content to connect with the youth demographic aged 15-30.</a:t>
            </a:r>
          </a:p>
          <a:p>
            <a:pPr algn="just" marL="410211" indent="-205106" lvl="1">
              <a:lnSpc>
                <a:spcPts val="2660"/>
              </a:lnSpc>
              <a:buFont typeface="Arial"/>
              <a:buChar char="•"/>
            </a:pPr>
            <a:r>
              <a:rPr lang="en-US" sz="1900">
                <a:solidFill>
                  <a:srgbClr val="343434"/>
                </a:solidFill>
                <a:latin typeface="HK Grotesk Medium"/>
              </a:rPr>
              <a:t>Expl</a:t>
            </a:r>
            <a:r>
              <a:rPr lang="en-US" sz="1900" u="none">
                <a:solidFill>
                  <a:srgbClr val="343434"/>
                </a:solidFill>
                <a:latin typeface="HK Grotesk Medium"/>
              </a:rPr>
              <a:t>or</a:t>
            </a:r>
            <a:r>
              <a:rPr lang="en-US" sz="1900">
                <a:solidFill>
                  <a:srgbClr val="343434"/>
                </a:solidFill>
                <a:latin typeface="HK Grotesk Medium"/>
              </a:rPr>
              <a:t>e</a:t>
            </a:r>
            <a:r>
              <a:rPr lang="en-US" sz="1900" u="none">
                <a:solidFill>
                  <a:srgbClr val="343434"/>
                </a:solidFill>
                <a:latin typeface="HK Grotesk Medium"/>
              </a:rPr>
              <a:t> </a:t>
            </a:r>
            <a:r>
              <a:rPr lang="en-US" sz="1900">
                <a:solidFill>
                  <a:srgbClr val="343434"/>
                </a:solidFill>
                <a:latin typeface="HK Grotesk Medium"/>
              </a:rPr>
              <a:t>YouTub</a:t>
            </a:r>
            <a:r>
              <a:rPr lang="en-US" sz="1900" u="none">
                <a:solidFill>
                  <a:srgbClr val="343434"/>
                </a:solidFill>
                <a:latin typeface="HK Grotesk Medium"/>
              </a:rPr>
              <a:t>e</a:t>
            </a:r>
            <a:r>
              <a:rPr lang="en-US" sz="1900">
                <a:solidFill>
                  <a:srgbClr val="343434"/>
                </a:solidFill>
                <a:latin typeface="HK Grotesk Medium"/>
              </a:rPr>
              <a:t> a</a:t>
            </a:r>
            <a:r>
              <a:rPr lang="en-US" sz="1900" u="none">
                <a:solidFill>
                  <a:srgbClr val="343434"/>
                </a:solidFill>
                <a:latin typeface="HK Grotesk Medium"/>
              </a:rPr>
              <a:t>d</a:t>
            </a:r>
            <a:r>
              <a:rPr lang="en-US" sz="1900">
                <a:solidFill>
                  <a:srgbClr val="343434"/>
                </a:solidFill>
                <a:latin typeface="HK Grotesk Medium"/>
              </a:rPr>
              <a:t>s</a:t>
            </a:r>
            <a:r>
              <a:rPr lang="en-US" sz="1900" u="none">
                <a:solidFill>
                  <a:srgbClr val="343434"/>
                </a:solidFill>
                <a:latin typeface="HK Grotesk Medium"/>
              </a:rPr>
              <a:t> and </a:t>
            </a:r>
            <a:r>
              <a:rPr lang="en-US" sz="1900">
                <a:solidFill>
                  <a:srgbClr val="343434"/>
                </a:solidFill>
                <a:latin typeface="HK Grotesk Medium"/>
              </a:rPr>
              <a:t>c</a:t>
            </a:r>
            <a:r>
              <a:rPr lang="en-US" sz="1900" u="none">
                <a:solidFill>
                  <a:srgbClr val="343434"/>
                </a:solidFill>
                <a:latin typeface="HK Grotesk Medium"/>
              </a:rPr>
              <a:t>o</a:t>
            </a:r>
            <a:r>
              <a:rPr lang="en-US" sz="1900">
                <a:solidFill>
                  <a:srgbClr val="343434"/>
                </a:solidFill>
                <a:latin typeface="HK Grotesk Medium"/>
              </a:rPr>
              <a:t>llabo</a:t>
            </a:r>
            <a:r>
              <a:rPr lang="en-US" sz="1900" u="none">
                <a:solidFill>
                  <a:srgbClr val="343434"/>
                </a:solidFill>
                <a:latin typeface="HK Grotesk Medium"/>
              </a:rPr>
              <a:t>r</a:t>
            </a:r>
            <a:r>
              <a:rPr lang="en-US" sz="1900">
                <a:solidFill>
                  <a:srgbClr val="343434"/>
                </a:solidFill>
                <a:latin typeface="HK Grotesk Medium"/>
              </a:rPr>
              <a:t>a</a:t>
            </a:r>
            <a:r>
              <a:rPr lang="en-US" sz="1900" u="none">
                <a:solidFill>
                  <a:srgbClr val="343434"/>
                </a:solidFill>
                <a:latin typeface="HK Grotesk Medium"/>
              </a:rPr>
              <a:t>t</a:t>
            </a:r>
            <a:r>
              <a:rPr lang="en-US" sz="1900">
                <a:solidFill>
                  <a:srgbClr val="343434"/>
                </a:solidFill>
                <a:latin typeface="HK Grotesk Medium"/>
              </a:rPr>
              <a:t>ion</a:t>
            </a:r>
            <a:r>
              <a:rPr lang="en-US" sz="1900" u="none">
                <a:solidFill>
                  <a:srgbClr val="343434"/>
                </a:solidFill>
                <a:latin typeface="HK Grotesk Medium"/>
              </a:rPr>
              <a:t>s</a:t>
            </a:r>
            <a:r>
              <a:rPr lang="en-US" sz="1900">
                <a:solidFill>
                  <a:srgbClr val="343434"/>
                </a:solidFill>
                <a:latin typeface="HK Grotesk Medium"/>
              </a:rPr>
              <a:t> with popular influencers in the energy drink niche.</a:t>
            </a:r>
          </a:p>
          <a:p>
            <a:pPr algn="just" marL="410211" indent="-205106" lvl="1">
              <a:lnSpc>
                <a:spcPts val="2660"/>
              </a:lnSpc>
              <a:buFont typeface="Arial"/>
              <a:buChar char="•"/>
            </a:pPr>
            <a:r>
              <a:rPr lang="en-US" sz="1900">
                <a:solidFill>
                  <a:srgbClr val="343434"/>
                </a:solidFill>
                <a:latin typeface="HK Grotesk Medium"/>
              </a:rPr>
              <a:t>Advertise on music streaming platforms, leveraging the popularity of music among the target audience.</a:t>
            </a:r>
          </a:p>
          <a:p>
            <a:pPr algn="just">
              <a:lnSpc>
                <a:spcPts val="2660"/>
              </a:lnSpc>
            </a:pPr>
          </a:p>
          <a:p>
            <a:pPr algn="just">
              <a:lnSpc>
                <a:spcPts val="2660"/>
              </a:lnSpc>
            </a:pPr>
            <a:r>
              <a:rPr lang="en-US" sz="1900" u="sng">
                <a:solidFill>
                  <a:srgbClr val="343434"/>
                </a:solidFill>
                <a:latin typeface="HK Grotesk Bold"/>
              </a:rPr>
              <a:t>TV Commercials:</a:t>
            </a:r>
          </a:p>
          <a:p>
            <a:pPr algn="just" marL="410211" indent="-205106" lvl="1">
              <a:lnSpc>
                <a:spcPts val="2660"/>
              </a:lnSpc>
              <a:buFont typeface="Arial"/>
              <a:buChar char="•"/>
            </a:pPr>
            <a:r>
              <a:rPr lang="en-US" sz="1900">
                <a:solidFill>
                  <a:srgbClr val="343434"/>
                </a:solidFill>
                <a:latin typeface="HK Grotesk Medium"/>
              </a:rPr>
              <a:t>Incorporate TV commercials into the marketing strategy.</a:t>
            </a:r>
          </a:p>
          <a:p>
            <a:pPr algn="just" marL="410211" indent="-205106" lvl="1">
              <a:lnSpc>
                <a:spcPts val="2660"/>
              </a:lnSpc>
              <a:buFont typeface="Arial"/>
              <a:buChar char="•"/>
            </a:pPr>
            <a:r>
              <a:rPr lang="en-US" sz="1900">
                <a:solidFill>
                  <a:srgbClr val="343434"/>
                </a:solidFill>
                <a:latin typeface="HK Grotesk Medium"/>
              </a:rPr>
              <a:t>Choose</a:t>
            </a:r>
            <a:r>
              <a:rPr lang="en-US" sz="1900">
                <a:solidFill>
                  <a:srgbClr val="343434"/>
                </a:solidFill>
                <a:latin typeface="HK Grotesk Medium"/>
              </a:rPr>
              <a:t> channels that cater to viewers aged 31-45, such as news channels, sports channels, and reality TV shows.</a:t>
            </a:r>
          </a:p>
          <a:p>
            <a:pPr algn="just" marL="410211" indent="-205106" lvl="1">
              <a:lnSpc>
                <a:spcPts val="2660"/>
              </a:lnSpc>
              <a:buFont typeface="Arial"/>
              <a:buChar char="•"/>
            </a:pPr>
            <a:r>
              <a:rPr lang="en-US" sz="1900">
                <a:solidFill>
                  <a:srgbClr val="343434"/>
                </a:solidFill>
                <a:latin typeface="HK Grotesk Medium"/>
              </a:rPr>
              <a:t>Cr</a:t>
            </a:r>
            <a:r>
              <a:rPr lang="en-US" sz="1900">
                <a:solidFill>
                  <a:srgbClr val="343434"/>
                </a:solidFill>
                <a:latin typeface="HK Grotesk Medium"/>
              </a:rPr>
              <a:t>eate captivating ads that highlight the unique features and benefits of Codex energy drinks.</a:t>
            </a:r>
          </a:p>
          <a:p>
            <a:pPr algn="just" marL="410211" indent="-205106" lvl="1">
              <a:lnSpc>
                <a:spcPts val="2660"/>
              </a:lnSpc>
              <a:buFont typeface="Arial"/>
              <a:buChar char="•"/>
            </a:pPr>
            <a:r>
              <a:rPr lang="en-US" sz="1900">
                <a:solidFill>
                  <a:srgbClr val="343434"/>
                </a:solidFill>
                <a:latin typeface="HK Grotesk Medium"/>
              </a:rPr>
              <a:t>Optimize the commercial placements to ensure maximum reach and impact.</a:t>
            </a:r>
          </a:p>
          <a:p>
            <a:pPr algn="just">
              <a:lnSpc>
                <a:spcPts val="2660"/>
              </a:lnSpc>
            </a:pPr>
          </a:p>
          <a:p>
            <a:pPr algn="just">
              <a:lnSpc>
                <a:spcPts val="2660"/>
              </a:lnSpc>
            </a:pPr>
            <a:r>
              <a:rPr lang="en-US" sz="1900" u="sng">
                <a:solidFill>
                  <a:srgbClr val="343434"/>
                </a:solidFill>
                <a:latin typeface="HK Grotesk Bold"/>
              </a:rPr>
              <a:t>Discounts:</a:t>
            </a:r>
          </a:p>
          <a:p>
            <a:pPr algn="just" marL="410211" indent="-205106" lvl="1">
              <a:lnSpc>
                <a:spcPts val="2660"/>
              </a:lnSpc>
              <a:buFont typeface="Arial"/>
              <a:buChar char="•"/>
            </a:pPr>
            <a:r>
              <a:rPr lang="en-US" sz="1900">
                <a:solidFill>
                  <a:srgbClr val="343434"/>
                </a:solidFill>
                <a:latin typeface="HK Grotesk Medium"/>
              </a:rPr>
              <a:t>Codex should consider running various discounts and offers to attract customers and increase sales of their energy drinks.</a:t>
            </a:r>
          </a:p>
          <a:p>
            <a:pPr algn="just" marL="410211" indent="-205106" lvl="1">
              <a:lnSpc>
                <a:spcPts val="2660"/>
              </a:lnSpc>
              <a:buFont typeface="Arial"/>
              <a:buChar char="•"/>
            </a:pPr>
            <a:r>
              <a:rPr lang="en-US" sz="1900">
                <a:solidFill>
                  <a:srgbClr val="343434"/>
                </a:solidFill>
                <a:latin typeface="HK Grotesk Medium"/>
              </a:rPr>
              <a:t>Promotional bundles, loyalty programs, limited-time offers, and referral programs can be effective in incentivizing customers to choose Codex.</a:t>
            </a:r>
          </a:p>
          <a:p>
            <a:pPr algn="just" marL="410211" indent="-205106" lvl="1">
              <a:lnSpc>
                <a:spcPts val="2660"/>
              </a:lnSpc>
              <a:buFont typeface="Arial"/>
              <a:buChar char="•"/>
            </a:pPr>
            <a:r>
              <a:rPr lang="en-US" sz="1900">
                <a:solidFill>
                  <a:srgbClr val="343434"/>
                </a:solidFill>
                <a:latin typeface="HK Grotesk Medium"/>
              </a:rPr>
              <a:t>Targeting specific demographics, such as students, and collaborating with relevant organizations or running social media contests can help create a buzz around the brand and boost customer engagement.</a:t>
            </a:r>
          </a:p>
          <a:p>
            <a:pPr algn="just">
              <a:lnSpc>
                <a:spcPts val="2660"/>
              </a:lnSpc>
            </a:pPr>
          </a:p>
          <a:p>
            <a:pPr algn="just">
              <a:lnSpc>
                <a:spcPts val="2660"/>
              </a:lnSpc>
            </a:pPr>
          </a:p>
        </p:txBody>
      </p:sp>
      <p:sp>
        <p:nvSpPr>
          <p:cNvPr name="Freeform 5" id="5"/>
          <p:cNvSpPr/>
          <p:nvPr/>
        </p:nvSpPr>
        <p:spPr>
          <a:xfrm flipH="false" flipV="false" rot="0">
            <a:off x="1146839" y="3595978"/>
            <a:ext cx="4201577" cy="4487930"/>
          </a:xfrm>
          <a:custGeom>
            <a:avLst/>
            <a:gdLst/>
            <a:ahLst/>
            <a:cxnLst/>
            <a:rect r="r" b="b" t="t" l="l"/>
            <a:pathLst>
              <a:path h="4487930" w="4201577">
                <a:moveTo>
                  <a:pt x="0" y="0"/>
                </a:moveTo>
                <a:lnTo>
                  <a:pt x="4201577" y="0"/>
                </a:lnTo>
                <a:lnTo>
                  <a:pt x="4201577" y="4487930"/>
                </a:lnTo>
                <a:lnTo>
                  <a:pt x="0" y="4487930"/>
                </a:lnTo>
                <a:lnTo>
                  <a:pt x="0" y="0"/>
                </a:lnTo>
                <a:close/>
              </a:path>
            </a:pathLst>
          </a:custGeom>
          <a:blipFill>
            <a:blip r:embed="rId5"/>
            <a:stretch>
              <a:fillRect l="-8316" t="0" r="-8316" b="0"/>
            </a:stretch>
          </a:blipFill>
        </p:spPr>
      </p:sp>
      <p:sp>
        <p:nvSpPr>
          <p:cNvPr name="TextBox 6" id="6"/>
          <p:cNvSpPr txBox="true"/>
          <p:nvPr/>
        </p:nvSpPr>
        <p:spPr>
          <a:xfrm rot="0">
            <a:off x="1028700" y="561975"/>
            <a:ext cx="14585752" cy="466725"/>
          </a:xfrm>
          <a:prstGeom prst="rect">
            <a:avLst/>
          </a:prstGeom>
        </p:spPr>
        <p:txBody>
          <a:bodyPr anchor="t" rtlCol="false" tIns="0" lIns="0" bIns="0" rIns="0">
            <a:spAutoFit/>
          </a:bodyPr>
          <a:lstStyle/>
          <a:p>
            <a:pPr>
              <a:lnSpc>
                <a:spcPts val="3600"/>
              </a:lnSpc>
            </a:pPr>
            <a:r>
              <a:rPr lang="en-US" sz="3000">
                <a:solidFill>
                  <a:srgbClr val="343434"/>
                </a:solidFill>
                <a:latin typeface="HK Grotesk Bold"/>
              </a:rPr>
              <a:t>WHAT KIND OF MARKETING CAMPAIGNS, OFFERS, AND DISCOUNTS WE CAN RUN</a:t>
            </a:r>
          </a:p>
        </p:txBody>
      </p:sp>
      <p:sp>
        <p:nvSpPr>
          <p:cNvPr name="AutoShape 7" id="7"/>
          <p:cNvSpPr/>
          <p:nvPr/>
        </p:nvSpPr>
        <p:spPr>
          <a:xfrm rot="0">
            <a:off x="513602" y="4072564"/>
            <a:ext cx="9525" cy="2740991"/>
          </a:xfrm>
          <a:prstGeom prst="rect">
            <a:avLst/>
          </a:prstGeom>
          <a:solidFill>
            <a:srgbClr val="343434"/>
          </a:solidFill>
        </p:spPr>
      </p:sp>
      <p:sp>
        <p:nvSpPr>
          <p:cNvPr name="TextBox 8" id="8"/>
          <p:cNvSpPr txBox="true"/>
          <p:nvPr/>
        </p:nvSpPr>
        <p:spPr>
          <a:xfrm rot="-5400000">
            <a:off x="-589562" y="2197088"/>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9" id="9"/>
          <p:cNvSpPr txBox="true"/>
          <p:nvPr/>
        </p:nvSpPr>
        <p:spPr>
          <a:xfrm rot="-5400000">
            <a:off x="-1046132" y="8212373"/>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377396" y="3193828"/>
            <a:ext cx="6526485" cy="5379053"/>
          </a:xfrm>
          <a:custGeom>
            <a:avLst/>
            <a:gdLst/>
            <a:ahLst/>
            <a:cxnLst/>
            <a:rect r="r" b="b" t="t" l="l"/>
            <a:pathLst>
              <a:path h="5379053" w="6526485">
                <a:moveTo>
                  <a:pt x="0" y="0"/>
                </a:moveTo>
                <a:lnTo>
                  <a:pt x="6526485" y="0"/>
                </a:lnTo>
                <a:lnTo>
                  <a:pt x="6526485" y="5379053"/>
                </a:lnTo>
                <a:lnTo>
                  <a:pt x="0" y="5379053"/>
                </a:lnTo>
                <a:lnTo>
                  <a:pt x="0" y="0"/>
                </a:lnTo>
                <a:close/>
              </a:path>
            </a:pathLst>
          </a:custGeom>
          <a:blipFill>
            <a:blip r:embed="rId3"/>
            <a:stretch>
              <a:fillRect l="0" t="0" r="-114837" b="-7850"/>
            </a:stretch>
          </a:blipFill>
        </p:spPr>
      </p:sp>
      <p:sp>
        <p:nvSpPr>
          <p:cNvPr name="AutoShape 3" id="3"/>
          <p:cNvSpPr/>
          <p:nvPr/>
        </p:nvSpPr>
        <p:spPr>
          <a:xfrm rot="0">
            <a:off x="15880973" y="5020487"/>
            <a:ext cx="6858" cy="1725736"/>
          </a:xfrm>
          <a:prstGeom prst="rect">
            <a:avLst/>
          </a:prstGeom>
          <a:solidFill>
            <a:srgbClr val="343434"/>
          </a:solidFill>
        </p:spPr>
      </p:sp>
      <p:sp>
        <p:nvSpPr>
          <p:cNvPr name="Freeform 4" id="4"/>
          <p:cNvSpPr/>
          <p:nvPr/>
        </p:nvSpPr>
        <p:spPr>
          <a:xfrm flipH="false" flipV="false" rot="-10800000">
            <a:off x="16765421" y="1028700"/>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475944" y="4005231"/>
            <a:ext cx="9525" cy="2740991"/>
          </a:xfrm>
          <a:prstGeom prst="rect">
            <a:avLst/>
          </a:prstGeom>
          <a:solidFill>
            <a:srgbClr val="343434"/>
          </a:solidFill>
        </p:spPr>
      </p:sp>
      <p:sp>
        <p:nvSpPr>
          <p:cNvPr name="Freeform 6" id="6"/>
          <p:cNvSpPr/>
          <p:nvPr/>
        </p:nvSpPr>
        <p:spPr>
          <a:xfrm flipH="false" flipV="false" rot="0">
            <a:off x="11218703" y="3117257"/>
            <a:ext cx="4340281" cy="5161880"/>
          </a:xfrm>
          <a:custGeom>
            <a:avLst/>
            <a:gdLst/>
            <a:ahLst/>
            <a:cxnLst/>
            <a:rect r="r" b="b" t="t" l="l"/>
            <a:pathLst>
              <a:path h="5161880" w="4340281">
                <a:moveTo>
                  <a:pt x="0" y="0"/>
                </a:moveTo>
                <a:lnTo>
                  <a:pt x="4340280" y="0"/>
                </a:lnTo>
                <a:lnTo>
                  <a:pt x="4340280" y="5161880"/>
                </a:lnTo>
                <a:lnTo>
                  <a:pt x="0" y="5161880"/>
                </a:lnTo>
                <a:lnTo>
                  <a:pt x="0" y="0"/>
                </a:lnTo>
                <a:close/>
              </a:path>
            </a:pathLst>
          </a:custGeom>
          <a:blipFill>
            <a:blip r:embed="rId6"/>
            <a:stretch>
              <a:fillRect l="0" t="0" r="0" b="0"/>
            </a:stretch>
          </a:blipFill>
        </p:spPr>
      </p:sp>
      <p:sp>
        <p:nvSpPr>
          <p:cNvPr name="TextBox 7" id="7"/>
          <p:cNvSpPr txBox="true"/>
          <p:nvPr/>
        </p:nvSpPr>
        <p:spPr>
          <a:xfrm rot="0">
            <a:off x="1345668" y="3564867"/>
            <a:ext cx="8057896" cy="4794871"/>
          </a:xfrm>
          <a:prstGeom prst="rect">
            <a:avLst/>
          </a:prstGeom>
        </p:spPr>
        <p:txBody>
          <a:bodyPr anchor="t" rtlCol="false" tIns="0" lIns="0" bIns="0" rIns="0">
            <a:spAutoFit/>
          </a:bodyPr>
          <a:lstStyle/>
          <a:p>
            <a:pPr algn="just">
              <a:lnSpc>
                <a:spcPts val="3824"/>
              </a:lnSpc>
            </a:pPr>
            <a:r>
              <a:rPr lang="en-US" sz="2731">
                <a:solidFill>
                  <a:srgbClr val="343434"/>
                </a:solidFill>
                <a:latin typeface="HK Grotesk Bold"/>
              </a:rPr>
              <a:t>Hima Das</a:t>
            </a:r>
            <a:r>
              <a:rPr lang="en-US" sz="2731">
                <a:solidFill>
                  <a:srgbClr val="343434"/>
                </a:solidFill>
                <a:latin typeface="HK Grotesk"/>
              </a:rPr>
              <a:t>, a prominent Indian athlete, would be a suitable brand ambassador for an energy drink brand in India due to her athletic achievements, youth appeal, advocacy for health and fitness, national pride, and strong social media presence. Her success, relatability, and ability to inspire the target audience make her an excellent choice to represent the brand and amplify its message.</a:t>
            </a:r>
          </a:p>
          <a:p>
            <a:pPr algn="just">
              <a:lnSpc>
                <a:spcPts val="3824"/>
              </a:lnSpc>
            </a:pPr>
          </a:p>
          <a:p>
            <a:pPr algn="just">
              <a:lnSpc>
                <a:spcPts val="4157"/>
              </a:lnSpc>
            </a:pPr>
          </a:p>
        </p:txBody>
      </p:sp>
      <p:sp>
        <p:nvSpPr>
          <p:cNvPr name="TextBox 8" id="8"/>
          <p:cNvSpPr txBox="true"/>
          <p:nvPr/>
        </p:nvSpPr>
        <p:spPr>
          <a:xfrm rot="5400000">
            <a:off x="15145662" y="7603256"/>
            <a:ext cx="1480148" cy="542925"/>
          </a:xfrm>
          <a:prstGeom prst="rect">
            <a:avLst/>
          </a:prstGeom>
        </p:spPr>
        <p:txBody>
          <a:bodyPr anchor="t" rtlCol="false" tIns="0" lIns="0" bIns="0" rIns="0">
            <a:spAutoFit/>
          </a:bodyPr>
          <a:lstStyle/>
          <a:p>
            <a:pPr algn="ctr">
              <a:lnSpc>
                <a:spcPts val="4200"/>
              </a:lnSpc>
            </a:pPr>
            <a:r>
              <a:rPr lang="en-US" sz="3500">
                <a:solidFill>
                  <a:srgbClr val="343434"/>
                </a:solidFill>
                <a:latin typeface="HK Grotesk Bold"/>
              </a:rPr>
              <a:t>Athlete</a:t>
            </a:r>
          </a:p>
        </p:txBody>
      </p:sp>
      <p:sp>
        <p:nvSpPr>
          <p:cNvPr name="TextBox 9" id="9"/>
          <p:cNvSpPr txBox="true"/>
          <p:nvPr/>
        </p:nvSpPr>
        <p:spPr>
          <a:xfrm rot="0">
            <a:off x="1028700" y="1028700"/>
            <a:ext cx="14592449" cy="742950"/>
          </a:xfrm>
          <a:prstGeom prst="rect">
            <a:avLst/>
          </a:prstGeom>
        </p:spPr>
        <p:txBody>
          <a:bodyPr anchor="t" rtlCol="false" tIns="0" lIns="0" bIns="0" rIns="0">
            <a:spAutoFit/>
          </a:bodyPr>
          <a:lstStyle/>
          <a:p>
            <a:pPr>
              <a:lnSpc>
                <a:spcPts val="5880"/>
              </a:lnSpc>
            </a:pPr>
            <a:r>
              <a:rPr lang="en-US" sz="4900">
                <a:solidFill>
                  <a:srgbClr val="343434"/>
                </a:solidFill>
                <a:latin typeface="HK Grotesk Bold"/>
              </a:rPr>
              <a:t>WHO CAN BE A BRAND AMBASSADOR, AND WHY ?</a:t>
            </a:r>
          </a:p>
        </p:txBody>
      </p:sp>
      <p:sp>
        <p:nvSpPr>
          <p:cNvPr name="TextBox 10" id="10"/>
          <p:cNvSpPr txBox="true"/>
          <p:nvPr/>
        </p:nvSpPr>
        <p:spPr>
          <a:xfrm rot="-5400000">
            <a:off x="-627220" y="212975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1" id="11"/>
          <p:cNvSpPr txBox="true"/>
          <p:nvPr/>
        </p:nvSpPr>
        <p:spPr>
          <a:xfrm rot="-5400000">
            <a:off x="-1083789" y="8145040"/>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629150" y="4629150"/>
            <a:ext cx="10287000" cy="1028700"/>
          </a:xfrm>
          <a:custGeom>
            <a:avLst/>
            <a:gdLst/>
            <a:ahLst/>
            <a:cxnLst/>
            <a:rect r="r" b="b" t="t" l="l"/>
            <a:pathLst>
              <a:path h="1028700" w="10287000">
                <a:moveTo>
                  <a:pt x="0" y="0"/>
                </a:moveTo>
                <a:lnTo>
                  <a:pt x="10287000" y="0"/>
                </a:lnTo>
                <a:lnTo>
                  <a:pt x="10287000" y="1028700"/>
                </a:lnTo>
                <a:lnTo>
                  <a:pt x="0" y="1028700"/>
                </a:lnTo>
                <a:lnTo>
                  <a:pt x="0" y="0"/>
                </a:lnTo>
                <a:close/>
              </a:path>
            </a:pathLst>
          </a:custGeom>
          <a:blipFill>
            <a:blip r:embed="rId2"/>
            <a:stretch>
              <a:fillRect l="0" t="0" r="-114837" b="-788888"/>
            </a:stretch>
          </a:blipFill>
        </p:spPr>
      </p:sp>
      <p:sp>
        <p:nvSpPr>
          <p:cNvPr name="Freeform 3" id="3"/>
          <p:cNvSpPr/>
          <p:nvPr/>
        </p:nvSpPr>
        <p:spPr>
          <a:xfrm flipH="false" flipV="false" rot="0">
            <a:off x="20471" y="1028700"/>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053378" y="4018622"/>
            <a:ext cx="10181244" cy="2249756"/>
            <a:chOff x="0" y="0"/>
            <a:chExt cx="13574992" cy="2999674"/>
          </a:xfrm>
        </p:grpSpPr>
        <p:sp>
          <p:nvSpPr>
            <p:cNvPr name="TextBox 5" id="5"/>
            <p:cNvSpPr txBox="true"/>
            <p:nvPr/>
          </p:nvSpPr>
          <p:spPr>
            <a:xfrm rot="0">
              <a:off x="0" y="-9525"/>
              <a:ext cx="13574992" cy="1836484"/>
            </a:xfrm>
            <a:prstGeom prst="rect">
              <a:avLst/>
            </a:prstGeom>
          </p:spPr>
          <p:txBody>
            <a:bodyPr anchor="t" rtlCol="false" tIns="0" lIns="0" bIns="0" rIns="0">
              <a:spAutoFit/>
            </a:bodyPr>
            <a:lstStyle/>
            <a:p>
              <a:pPr algn="ctr">
                <a:lnSpc>
                  <a:spcPts val="10800"/>
                </a:lnSpc>
              </a:pPr>
              <a:r>
                <a:rPr lang="en-US" sz="9000">
                  <a:solidFill>
                    <a:srgbClr val="343434"/>
                  </a:solidFill>
                  <a:latin typeface="HK Grotesk Bold"/>
                </a:rPr>
                <a:t>Thank you!</a:t>
              </a:r>
            </a:p>
          </p:txBody>
        </p:sp>
        <p:sp>
          <p:nvSpPr>
            <p:cNvPr name="TextBox 6" id="6"/>
            <p:cNvSpPr txBox="true"/>
            <p:nvPr/>
          </p:nvSpPr>
          <p:spPr>
            <a:xfrm rot="0">
              <a:off x="0" y="2289107"/>
              <a:ext cx="13574992" cy="710567"/>
            </a:xfrm>
            <a:prstGeom prst="rect">
              <a:avLst/>
            </a:prstGeom>
          </p:spPr>
          <p:txBody>
            <a:bodyPr anchor="t" rtlCol="false" tIns="0" lIns="0" bIns="0" rIns="0">
              <a:spAutoFit/>
            </a:bodyPr>
            <a:lstStyle/>
            <a:p>
              <a:pPr algn="ctr">
                <a:lnSpc>
                  <a:spcPts val="4200"/>
                </a:lnSpc>
              </a:pPr>
              <a:r>
                <a:rPr lang="en-US" sz="3500">
                  <a:solidFill>
                    <a:srgbClr val="343434"/>
                  </a:solidFill>
                  <a:latin typeface="HK Grotesk Bold"/>
                </a:rPr>
                <a:t>Let us know if you have questions or clarifications.</a:t>
              </a:r>
            </a:p>
          </p:txBody>
        </p:sp>
      </p:grpSp>
      <p:sp>
        <p:nvSpPr>
          <p:cNvPr name="TextBox 7" id="7"/>
          <p:cNvSpPr txBox="true"/>
          <p:nvPr/>
        </p:nvSpPr>
        <p:spPr>
          <a:xfrm rot="0">
            <a:off x="6049183" y="2090813"/>
            <a:ext cx="6189634" cy="6095848"/>
          </a:xfrm>
          <a:prstGeom prst="rect">
            <a:avLst/>
          </a:prstGeom>
        </p:spPr>
        <p:txBody>
          <a:bodyPr anchor="t" rtlCol="false" tIns="0" lIns="0" bIns="0" rIns="0">
            <a:spAutoFit/>
          </a:bodyPr>
          <a:lstStyle/>
          <a:p>
            <a:pPr>
              <a:lnSpc>
                <a:spcPts val="48000"/>
              </a:lnSpc>
            </a:pPr>
            <a:r>
              <a:rPr lang="en-US" sz="40000">
                <a:solidFill>
                  <a:srgbClr val="343434">
                    <a:alpha val="4706"/>
                  </a:srgbClr>
                </a:solidFill>
                <a:latin typeface="HK Grotesk Bold"/>
              </a:rPr>
              <a:t>38</a:t>
            </a:r>
          </a:p>
        </p:txBody>
      </p:sp>
      <p:sp>
        <p:nvSpPr>
          <p:cNvPr name="AutoShape 8" id="8"/>
          <p:cNvSpPr/>
          <p:nvPr/>
        </p:nvSpPr>
        <p:spPr>
          <a:xfrm rot="0">
            <a:off x="17254538" y="4162447"/>
            <a:ext cx="9525" cy="2740991"/>
          </a:xfrm>
          <a:prstGeom prst="rect">
            <a:avLst/>
          </a:prstGeom>
          <a:solidFill>
            <a:srgbClr val="343434"/>
          </a:solidFill>
        </p:spPr>
      </p:sp>
      <p:sp>
        <p:nvSpPr>
          <p:cNvPr name="TextBox 9" id="9"/>
          <p:cNvSpPr txBox="true"/>
          <p:nvPr/>
        </p:nvSpPr>
        <p:spPr>
          <a:xfrm rot="-5400000">
            <a:off x="16151374" y="2286970"/>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15694804" y="8302256"/>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36985"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0" t="0" r="-114837" b="-127857"/>
            </a:stretch>
          </a:blipFill>
        </p:spPr>
      </p:sp>
      <p:sp>
        <p:nvSpPr>
          <p:cNvPr name="TextBox 3" id="3"/>
          <p:cNvSpPr txBox="true"/>
          <p:nvPr/>
        </p:nvSpPr>
        <p:spPr>
          <a:xfrm rot="0">
            <a:off x="12277968" y="5730975"/>
            <a:ext cx="6189634" cy="6095724"/>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04</a:t>
            </a:r>
          </a:p>
        </p:txBody>
      </p:sp>
      <p:sp>
        <p:nvSpPr>
          <p:cNvPr name="Freeform 4" id="4"/>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36220" y="1813007"/>
            <a:ext cx="15188205" cy="8142478"/>
            <a:chOff x="0" y="0"/>
            <a:chExt cx="20250940" cy="10856637"/>
          </a:xfrm>
        </p:grpSpPr>
        <p:sp>
          <p:nvSpPr>
            <p:cNvPr name="TextBox 6" id="6"/>
            <p:cNvSpPr txBox="true"/>
            <p:nvPr/>
          </p:nvSpPr>
          <p:spPr>
            <a:xfrm rot="0">
              <a:off x="0" y="-9525"/>
              <a:ext cx="20250940" cy="1736675"/>
            </a:xfrm>
            <a:prstGeom prst="rect">
              <a:avLst/>
            </a:prstGeom>
          </p:spPr>
          <p:txBody>
            <a:bodyPr anchor="t" rtlCol="false" tIns="0" lIns="0" bIns="0" rIns="0">
              <a:spAutoFit/>
            </a:bodyPr>
            <a:lstStyle/>
            <a:p>
              <a:pPr>
                <a:lnSpc>
                  <a:spcPts val="10200"/>
                </a:lnSpc>
              </a:pPr>
              <a:r>
                <a:rPr lang="en-US" sz="8500">
                  <a:solidFill>
                    <a:srgbClr val="343434"/>
                  </a:solidFill>
                  <a:latin typeface="HK Grotesk Bold"/>
                </a:rPr>
                <a:t>Background</a:t>
              </a:r>
            </a:p>
          </p:txBody>
        </p:sp>
        <p:sp>
          <p:nvSpPr>
            <p:cNvPr name="TextBox 7" id="7"/>
            <p:cNvSpPr txBox="true"/>
            <p:nvPr/>
          </p:nvSpPr>
          <p:spPr>
            <a:xfrm rot="0">
              <a:off x="0" y="2653495"/>
              <a:ext cx="20250940" cy="8203142"/>
            </a:xfrm>
            <a:prstGeom prst="rect">
              <a:avLst/>
            </a:prstGeom>
          </p:spPr>
          <p:txBody>
            <a:bodyPr anchor="t" rtlCol="false" tIns="0" lIns="0" bIns="0" rIns="0">
              <a:spAutoFit/>
            </a:bodyPr>
            <a:lstStyle/>
            <a:p>
              <a:pPr>
                <a:lnSpc>
                  <a:spcPts val="4899"/>
                </a:lnSpc>
              </a:pPr>
              <a:r>
                <a:rPr lang="en-US" sz="3499">
                  <a:solidFill>
                    <a:srgbClr val="343434"/>
                  </a:solidFill>
                  <a:latin typeface="HK Grotesk Medium"/>
                </a:rPr>
                <a:t>A few months ago, Codex successfully launched its energy drink in ten cities across India.</a:t>
              </a:r>
            </a:p>
            <a:p>
              <a:pPr>
                <a:lnSpc>
                  <a:spcPts val="4899"/>
                </a:lnSpc>
              </a:pPr>
            </a:p>
            <a:p>
              <a:pPr>
                <a:lnSpc>
                  <a:spcPts val="4899"/>
                </a:lnSpc>
              </a:pPr>
              <a:r>
                <a:rPr lang="en-US" sz="3499">
                  <a:solidFill>
                    <a:srgbClr val="343434"/>
                  </a:solidFill>
                  <a:latin typeface="HK Grotesk Medium"/>
                </a:rPr>
                <a:t>Following the product launch, the marketing team at Codex conducted a comprehensive survey across these ten cities, gathering valuable insights from a total of 10,000 respondents.</a:t>
              </a:r>
            </a:p>
            <a:p>
              <a:pPr>
                <a:lnSpc>
                  <a:spcPts val="4899"/>
                </a:lnSpc>
              </a:pPr>
            </a:p>
            <a:p>
              <a:pPr>
                <a:lnSpc>
                  <a:spcPts val="4899"/>
                </a:lnSpc>
              </a:pPr>
              <a:r>
                <a:rPr lang="en-US" sz="3499">
                  <a:solidFill>
                    <a:srgbClr val="343434"/>
                  </a:solidFill>
                  <a:latin typeface="HK Grotesk Medium"/>
                </a:rPr>
                <a:t>Now, the marketing team is focused on analyzing the survey responses to drive brand awareness, expand market share, and enhance product development strategies.</a:t>
              </a:r>
            </a:p>
          </p:txBody>
        </p:sp>
      </p:grpSp>
      <p:sp>
        <p:nvSpPr>
          <p:cNvPr name="AutoShape 8" id="8"/>
          <p:cNvSpPr/>
          <p:nvPr/>
        </p:nvSpPr>
        <p:spPr>
          <a:xfrm rot="0">
            <a:off x="17107910" y="3451480"/>
            <a:ext cx="9525" cy="2740991"/>
          </a:xfrm>
          <a:prstGeom prst="rect">
            <a:avLst/>
          </a:prstGeom>
          <a:solidFill>
            <a:srgbClr val="343434"/>
          </a:solidFill>
        </p:spPr>
      </p:sp>
      <p:sp>
        <p:nvSpPr>
          <p:cNvPr name="TextBox 9" id="9"/>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36985"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2"/>
            <a:stretch>
              <a:fillRect l="0" t="0" r="-114837" b="-127857"/>
            </a:stretch>
          </a:blipFill>
        </p:spPr>
      </p:sp>
      <p:sp>
        <p:nvSpPr>
          <p:cNvPr name="TextBox 3" id="3"/>
          <p:cNvSpPr txBox="true"/>
          <p:nvPr/>
        </p:nvSpPr>
        <p:spPr>
          <a:xfrm rot="0">
            <a:off x="12277968" y="573091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05</a:t>
            </a:r>
          </a:p>
        </p:txBody>
      </p:sp>
      <p:sp>
        <p:nvSpPr>
          <p:cNvPr name="Freeform 4" id="4"/>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0">
            <a:off x="17107910" y="3451480"/>
            <a:ext cx="9525" cy="2740991"/>
          </a:xfrm>
          <a:prstGeom prst="rect">
            <a:avLst/>
          </a:prstGeom>
          <a:solidFill>
            <a:srgbClr val="343434"/>
          </a:solidFill>
        </p:spPr>
      </p:sp>
      <p:sp>
        <p:nvSpPr>
          <p:cNvPr name="Freeform 6" id="6"/>
          <p:cNvSpPr/>
          <p:nvPr/>
        </p:nvSpPr>
        <p:spPr>
          <a:xfrm flipH="false" flipV="false" rot="0">
            <a:off x="7760412" y="257022"/>
            <a:ext cx="9772955" cy="9772955"/>
          </a:xfrm>
          <a:custGeom>
            <a:avLst/>
            <a:gdLst/>
            <a:ahLst/>
            <a:cxnLst/>
            <a:rect r="r" b="b" t="t" l="l"/>
            <a:pathLst>
              <a:path h="9772955" w="9772955">
                <a:moveTo>
                  <a:pt x="0" y="0"/>
                </a:moveTo>
                <a:lnTo>
                  <a:pt x="9772956" y="0"/>
                </a:lnTo>
                <a:lnTo>
                  <a:pt x="9772956" y="9772956"/>
                </a:lnTo>
                <a:lnTo>
                  <a:pt x="0" y="9772956"/>
                </a:lnTo>
                <a:lnTo>
                  <a:pt x="0" y="0"/>
                </a:lnTo>
                <a:close/>
              </a:path>
            </a:pathLst>
          </a:custGeom>
          <a:blipFill>
            <a:blip r:embed="rId5"/>
            <a:stretch>
              <a:fillRect l="0" t="0" r="0" b="0"/>
            </a:stretch>
          </a:blipFill>
        </p:spPr>
      </p:sp>
      <p:sp>
        <p:nvSpPr>
          <p:cNvPr name="Freeform 7" id="7"/>
          <p:cNvSpPr/>
          <p:nvPr/>
        </p:nvSpPr>
        <p:spPr>
          <a:xfrm flipH="false" flipV="false" rot="0">
            <a:off x="11068498" y="7410079"/>
            <a:ext cx="370485" cy="630613"/>
          </a:xfrm>
          <a:custGeom>
            <a:avLst/>
            <a:gdLst/>
            <a:ahLst/>
            <a:cxnLst/>
            <a:rect r="r" b="b" t="t" l="l"/>
            <a:pathLst>
              <a:path h="630613" w="370485">
                <a:moveTo>
                  <a:pt x="0" y="0"/>
                </a:moveTo>
                <a:lnTo>
                  <a:pt x="370485" y="0"/>
                </a:lnTo>
                <a:lnTo>
                  <a:pt x="370485" y="630613"/>
                </a:lnTo>
                <a:lnTo>
                  <a:pt x="0" y="63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438983" y="6333765"/>
            <a:ext cx="370485" cy="630613"/>
          </a:xfrm>
          <a:custGeom>
            <a:avLst/>
            <a:gdLst/>
            <a:ahLst/>
            <a:cxnLst/>
            <a:rect r="r" b="b" t="t" l="l"/>
            <a:pathLst>
              <a:path h="630613" w="370485">
                <a:moveTo>
                  <a:pt x="0" y="0"/>
                </a:moveTo>
                <a:lnTo>
                  <a:pt x="370485" y="0"/>
                </a:lnTo>
                <a:lnTo>
                  <a:pt x="370485" y="630613"/>
                </a:lnTo>
                <a:lnTo>
                  <a:pt x="0" y="63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209949" y="5703152"/>
            <a:ext cx="370485" cy="630613"/>
          </a:xfrm>
          <a:custGeom>
            <a:avLst/>
            <a:gdLst/>
            <a:ahLst/>
            <a:cxnLst/>
            <a:rect r="r" b="b" t="t" l="l"/>
            <a:pathLst>
              <a:path h="630613" w="370485">
                <a:moveTo>
                  <a:pt x="0" y="0"/>
                </a:moveTo>
                <a:lnTo>
                  <a:pt x="370485" y="0"/>
                </a:lnTo>
                <a:lnTo>
                  <a:pt x="370485" y="630613"/>
                </a:lnTo>
                <a:lnTo>
                  <a:pt x="0" y="63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705484" y="5143500"/>
            <a:ext cx="370485" cy="630613"/>
          </a:xfrm>
          <a:custGeom>
            <a:avLst/>
            <a:gdLst/>
            <a:ahLst/>
            <a:cxnLst/>
            <a:rect r="r" b="b" t="t" l="l"/>
            <a:pathLst>
              <a:path h="630613" w="370485">
                <a:moveTo>
                  <a:pt x="0" y="0"/>
                </a:moveTo>
                <a:lnTo>
                  <a:pt x="370485" y="0"/>
                </a:lnTo>
                <a:lnTo>
                  <a:pt x="370485" y="630613"/>
                </a:lnTo>
                <a:lnTo>
                  <a:pt x="0" y="63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144000" y="4695480"/>
            <a:ext cx="370485" cy="630613"/>
          </a:xfrm>
          <a:custGeom>
            <a:avLst/>
            <a:gdLst/>
            <a:ahLst/>
            <a:cxnLst/>
            <a:rect r="r" b="b" t="t" l="l"/>
            <a:pathLst>
              <a:path h="630613" w="370485">
                <a:moveTo>
                  <a:pt x="0" y="0"/>
                </a:moveTo>
                <a:lnTo>
                  <a:pt x="370485" y="0"/>
                </a:lnTo>
                <a:lnTo>
                  <a:pt x="370485" y="630613"/>
                </a:lnTo>
                <a:lnTo>
                  <a:pt x="0" y="63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075969" y="3136174"/>
            <a:ext cx="370485" cy="630613"/>
          </a:xfrm>
          <a:custGeom>
            <a:avLst/>
            <a:gdLst/>
            <a:ahLst/>
            <a:cxnLst/>
            <a:rect r="r" b="b" t="t" l="l"/>
            <a:pathLst>
              <a:path h="630613" w="370485">
                <a:moveTo>
                  <a:pt x="0" y="0"/>
                </a:moveTo>
                <a:lnTo>
                  <a:pt x="370486" y="0"/>
                </a:lnTo>
                <a:lnTo>
                  <a:pt x="370486" y="630613"/>
                </a:lnTo>
                <a:lnTo>
                  <a:pt x="0" y="63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698013" y="2381402"/>
            <a:ext cx="370485" cy="630613"/>
          </a:xfrm>
          <a:custGeom>
            <a:avLst/>
            <a:gdLst/>
            <a:ahLst/>
            <a:cxnLst/>
            <a:rect r="r" b="b" t="t" l="l"/>
            <a:pathLst>
              <a:path h="630613" w="370485">
                <a:moveTo>
                  <a:pt x="0" y="0"/>
                </a:moveTo>
                <a:lnTo>
                  <a:pt x="370485" y="0"/>
                </a:lnTo>
                <a:lnTo>
                  <a:pt x="370485" y="630613"/>
                </a:lnTo>
                <a:lnTo>
                  <a:pt x="0" y="63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1809468" y="3012015"/>
            <a:ext cx="370485" cy="630613"/>
          </a:xfrm>
          <a:custGeom>
            <a:avLst/>
            <a:gdLst/>
            <a:ahLst/>
            <a:cxnLst/>
            <a:rect r="r" b="b" t="t" l="l"/>
            <a:pathLst>
              <a:path h="630613" w="370485">
                <a:moveTo>
                  <a:pt x="0" y="0"/>
                </a:moveTo>
                <a:lnTo>
                  <a:pt x="370486" y="0"/>
                </a:lnTo>
                <a:lnTo>
                  <a:pt x="370486" y="630613"/>
                </a:lnTo>
                <a:lnTo>
                  <a:pt x="0" y="630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3780719" y="4828194"/>
            <a:ext cx="370485" cy="630613"/>
          </a:xfrm>
          <a:custGeom>
            <a:avLst/>
            <a:gdLst/>
            <a:ahLst/>
            <a:cxnLst/>
            <a:rect r="r" b="b" t="t" l="l"/>
            <a:pathLst>
              <a:path h="630613" w="370485">
                <a:moveTo>
                  <a:pt x="0" y="0"/>
                </a:moveTo>
                <a:lnTo>
                  <a:pt x="370485" y="0"/>
                </a:lnTo>
                <a:lnTo>
                  <a:pt x="370485" y="630612"/>
                </a:lnTo>
                <a:lnTo>
                  <a:pt x="0" y="630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2502573" y="1816864"/>
            <a:ext cx="3020914" cy="3020914"/>
          </a:xfrm>
          <a:custGeom>
            <a:avLst/>
            <a:gdLst/>
            <a:ahLst/>
            <a:cxnLst/>
            <a:rect r="r" b="b" t="t" l="l"/>
            <a:pathLst>
              <a:path h="3020914" w="3020914">
                <a:moveTo>
                  <a:pt x="0" y="0"/>
                </a:moveTo>
                <a:lnTo>
                  <a:pt x="3020914" y="0"/>
                </a:lnTo>
                <a:lnTo>
                  <a:pt x="3020914" y="3020914"/>
                </a:lnTo>
                <a:lnTo>
                  <a:pt x="0" y="3020914"/>
                </a:lnTo>
                <a:lnTo>
                  <a:pt x="0" y="0"/>
                </a:lnTo>
                <a:close/>
              </a:path>
            </a:pathLst>
          </a:custGeom>
          <a:blipFill>
            <a:blip r:embed="rId8"/>
            <a:stretch>
              <a:fillRect l="0" t="0" r="0" b="0"/>
            </a:stretch>
          </a:blipFill>
        </p:spPr>
      </p:sp>
      <p:sp>
        <p:nvSpPr>
          <p:cNvPr name="TextBox 17" id="17"/>
          <p:cNvSpPr txBox="true"/>
          <p:nvPr/>
        </p:nvSpPr>
        <p:spPr>
          <a:xfrm rot="0">
            <a:off x="790575" y="5193088"/>
            <a:ext cx="7343775" cy="4124325"/>
          </a:xfrm>
          <a:prstGeom prst="rect">
            <a:avLst/>
          </a:prstGeom>
        </p:spPr>
        <p:txBody>
          <a:bodyPr anchor="t" rtlCol="false" tIns="0" lIns="0" bIns="0" rIns="0">
            <a:spAutoFit/>
          </a:bodyPr>
          <a:lstStyle/>
          <a:p>
            <a:pPr>
              <a:lnSpc>
                <a:spcPts val="10200"/>
              </a:lnSpc>
            </a:pPr>
            <a:r>
              <a:rPr lang="en-US" sz="8500">
                <a:solidFill>
                  <a:srgbClr val="343434"/>
                </a:solidFill>
                <a:latin typeface="HK Grotesk Bold"/>
              </a:rPr>
              <a:t>10 Metro City </a:t>
            </a:r>
          </a:p>
          <a:p>
            <a:pPr>
              <a:lnSpc>
                <a:spcPts val="10200"/>
              </a:lnSpc>
            </a:pPr>
          </a:p>
          <a:p>
            <a:pPr>
              <a:lnSpc>
                <a:spcPts val="6000"/>
              </a:lnSpc>
            </a:pPr>
            <a:r>
              <a:rPr lang="en-US" sz="5000">
                <a:solidFill>
                  <a:srgbClr val="343434"/>
                </a:solidFill>
                <a:latin typeface="HK Grotesk Bold"/>
              </a:rPr>
              <a:t>Where Code X Launched their Energy Drinks</a:t>
            </a:r>
          </a:p>
        </p:txBody>
      </p:sp>
      <p:sp>
        <p:nvSpPr>
          <p:cNvPr name="TextBox 18" id="18"/>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9" id="19"/>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20" id="20"/>
          <p:cNvSpPr txBox="true"/>
          <p:nvPr/>
        </p:nvSpPr>
        <p:spPr>
          <a:xfrm rot="0">
            <a:off x="12952792" y="5164168"/>
            <a:ext cx="1198412"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Kolkata</a:t>
            </a:r>
          </a:p>
        </p:txBody>
      </p:sp>
      <p:sp>
        <p:nvSpPr>
          <p:cNvPr name="TextBox 21" id="21"/>
          <p:cNvSpPr txBox="true"/>
          <p:nvPr/>
        </p:nvSpPr>
        <p:spPr>
          <a:xfrm rot="0">
            <a:off x="10528756" y="2974249"/>
            <a:ext cx="1198412"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Delhi</a:t>
            </a:r>
          </a:p>
        </p:txBody>
      </p:sp>
      <p:sp>
        <p:nvSpPr>
          <p:cNvPr name="TextBox 22" id="22"/>
          <p:cNvSpPr txBox="true"/>
          <p:nvPr/>
        </p:nvSpPr>
        <p:spPr>
          <a:xfrm rot="0">
            <a:off x="9929550" y="3881087"/>
            <a:ext cx="1198412"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Jaipur</a:t>
            </a:r>
          </a:p>
        </p:txBody>
      </p:sp>
      <p:sp>
        <p:nvSpPr>
          <p:cNvPr name="TextBox 23" id="23"/>
          <p:cNvSpPr txBox="true"/>
          <p:nvPr/>
        </p:nvSpPr>
        <p:spPr>
          <a:xfrm rot="0">
            <a:off x="9514485" y="4660051"/>
            <a:ext cx="1198412"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Gujrat</a:t>
            </a:r>
          </a:p>
        </p:txBody>
      </p:sp>
      <p:sp>
        <p:nvSpPr>
          <p:cNvPr name="TextBox 24" id="24"/>
          <p:cNvSpPr txBox="true"/>
          <p:nvPr/>
        </p:nvSpPr>
        <p:spPr>
          <a:xfrm rot="0">
            <a:off x="10113691" y="5144481"/>
            <a:ext cx="1198412"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Mumbai</a:t>
            </a:r>
          </a:p>
        </p:txBody>
      </p:sp>
      <p:sp>
        <p:nvSpPr>
          <p:cNvPr name="TextBox 25" id="25"/>
          <p:cNvSpPr txBox="true"/>
          <p:nvPr/>
        </p:nvSpPr>
        <p:spPr>
          <a:xfrm rot="0">
            <a:off x="10611057" y="5764588"/>
            <a:ext cx="1198412"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Pune</a:t>
            </a:r>
          </a:p>
        </p:txBody>
      </p:sp>
      <p:sp>
        <p:nvSpPr>
          <p:cNvPr name="TextBox 26" id="26"/>
          <p:cNvSpPr txBox="true"/>
          <p:nvPr/>
        </p:nvSpPr>
        <p:spPr>
          <a:xfrm rot="0">
            <a:off x="11727167" y="6069388"/>
            <a:ext cx="1403197"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Hyderabad</a:t>
            </a:r>
          </a:p>
        </p:txBody>
      </p:sp>
      <p:sp>
        <p:nvSpPr>
          <p:cNvPr name="TextBox 27" id="27"/>
          <p:cNvSpPr txBox="true"/>
          <p:nvPr/>
        </p:nvSpPr>
        <p:spPr>
          <a:xfrm rot="0">
            <a:off x="10508664" y="6954853"/>
            <a:ext cx="1403197"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Bangalore</a:t>
            </a:r>
          </a:p>
        </p:txBody>
      </p:sp>
      <p:sp>
        <p:nvSpPr>
          <p:cNvPr name="TextBox 28" id="28"/>
          <p:cNvSpPr txBox="true"/>
          <p:nvPr/>
        </p:nvSpPr>
        <p:spPr>
          <a:xfrm rot="0">
            <a:off x="11580748" y="3728687"/>
            <a:ext cx="1198412"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Lucknow</a:t>
            </a:r>
          </a:p>
        </p:txBody>
      </p:sp>
      <p:sp>
        <p:nvSpPr>
          <p:cNvPr name="TextBox 29" id="29"/>
          <p:cNvSpPr txBox="true"/>
          <p:nvPr/>
        </p:nvSpPr>
        <p:spPr>
          <a:xfrm rot="0">
            <a:off x="10698013" y="8126417"/>
            <a:ext cx="1198412" cy="314325"/>
          </a:xfrm>
          <a:prstGeom prst="rect">
            <a:avLst/>
          </a:prstGeom>
        </p:spPr>
        <p:txBody>
          <a:bodyPr anchor="t" rtlCol="false" tIns="0" lIns="0" bIns="0" rIns="0">
            <a:spAutoFit/>
          </a:bodyPr>
          <a:lstStyle/>
          <a:p>
            <a:pPr>
              <a:lnSpc>
                <a:spcPts val="2400"/>
              </a:lnSpc>
            </a:pPr>
            <a:r>
              <a:rPr lang="en-US" sz="2000">
                <a:solidFill>
                  <a:srgbClr val="010101"/>
                </a:solidFill>
                <a:latin typeface="HK Grotesk Bold"/>
              </a:rPr>
              <a:t>Chennai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630150" y="4629150"/>
            <a:ext cx="10287000" cy="1028700"/>
          </a:xfrm>
          <a:custGeom>
            <a:avLst/>
            <a:gdLst/>
            <a:ahLst/>
            <a:cxnLst/>
            <a:rect r="r" b="b" t="t" l="l"/>
            <a:pathLst>
              <a:path h="1028700" w="10287000">
                <a:moveTo>
                  <a:pt x="0" y="0"/>
                </a:moveTo>
                <a:lnTo>
                  <a:pt x="10287000" y="0"/>
                </a:lnTo>
                <a:lnTo>
                  <a:pt x="10287000" y="1028700"/>
                </a:lnTo>
                <a:lnTo>
                  <a:pt x="0" y="1028700"/>
                </a:lnTo>
                <a:lnTo>
                  <a:pt x="0" y="0"/>
                </a:lnTo>
                <a:close/>
              </a:path>
            </a:pathLst>
          </a:custGeom>
          <a:blipFill>
            <a:blip r:embed="rId2"/>
            <a:stretch>
              <a:fillRect l="-12033" t="-419588" r="-102803" b="-369300"/>
            </a:stretch>
          </a:blipFill>
        </p:spPr>
      </p:sp>
      <p:sp>
        <p:nvSpPr>
          <p:cNvPr name="TextBox 3" id="3"/>
          <p:cNvSpPr txBox="true"/>
          <p:nvPr/>
        </p:nvSpPr>
        <p:spPr>
          <a:xfrm rot="0">
            <a:off x="-232477" y="-1093316"/>
            <a:ext cx="6189634" cy="6095724"/>
          </a:xfrm>
          <a:prstGeom prst="rect">
            <a:avLst/>
          </a:prstGeom>
        </p:spPr>
        <p:txBody>
          <a:bodyPr anchor="t" rtlCol="false" tIns="0" lIns="0" bIns="0" rIns="0">
            <a:spAutoFit/>
          </a:bodyPr>
          <a:lstStyle/>
          <a:p>
            <a:pPr>
              <a:lnSpc>
                <a:spcPts val="48000"/>
              </a:lnSpc>
            </a:pPr>
            <a:r>
              <a:rPr lang="en-US" sz="40000">
                <a:solidFill>
                  <a:srgbClr val="343434">
                    <a:alpha val="4706"/>
                  </a:srgbClr>
                </a:solidFill>
                <a:latin typeface="HK Grotesk Bold"/>
              </a:rPr>
              <a:t>05</a:t>
            </a:r>
          </a:p>
        </p:txBody>
      </p:sp>
      <p:sp>
        <p:nvSpPr>
          <p:cNvPr name="TextBox 4" id="4"/>
          <p:cNvSpPr txBox="true"/>
          <p:nvPr/>
        </p:nvSpPr>
        <p:spPr>
          <a:xfrm rot="0">
            <a:off x="9437149" y="1028700"/>
            <a:ext cx="6897145" cy="2740439"/>
          </a:xfrm>
          <a:prstGeom prst="rect">
            <a:avLst/>
          </a:prstGeom>
        </p:spPr>
        <p:txBody>
          <a:bodyPr anchor="t" rtlCol="false" tIns="0" lIns="0" bIns="0" rIns="0">
            <a:spAutoFit/>
          </a:bodyPr>
          <a:lstStyle/>
          <a:p>
            <a:pPr algn="r">
              <a:lnSpc>
                <a:spcPts val="10799"/>
              </a:lnSpc>
            </a:pPr>
            <a:r>
              <a:rPr lang="en-US" sz="8999">
                <a:solidFill>
                  <a:srgbClr val="343434"/>
                </a:solidFill>
                <a:latin typeface="HK Grotesk Bold"/>
              </a:rPr>
              <a:t>Marketing objectives</a:t>
            </a:r>
          </a:p>
        </p:txBody>
      </p:sp>
      <p:sp>
        <p:nvSpPr>
          <p:cNvPr name="Freeform 5" id="5"/>
          <p:cNvSpPr/>
          <p:nvPr/>
        </p:nvSpPr>
        <p:spPr>
          <a:xfrm flipH="false" flipV="false" rot="0">
            <a:off x="17279771" y="1028700"/>
            <a:ext cx="987759" cy="987759"/>
          </a:xfrm>
          <a:custGeom>
            <a:avLst/>
            <a:gdLst/>
            <a:ahLst/>
            <a:cxnLst/>
            <a:rect r="r" b="b" t="t" l="l"/>
            <a:pathLst>
              <a:path h="987759" w="987759">
                <a:moveTo>
                  <a:pt x="0" y="0"/>
                </a:moveTo>
                <a:lnTo>
                  <a:pt x="987758" y="0"/>
                </a:lnTo>
                <a:lnTo>
                  <a:pt x="987758" y="987759"/>
                </a:lnTo>
                <a:lnTo>
                  <a:pt x="0" y="987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2865579" y="6879537"/>
            <a:ext cx="3804163" cy="3109707"/>
            <a:chOff x="0" y="0"/>
            <a:chExt cx="5072217" cy="4146276"/>
          </a:xfrm>
        </p:grpSpPr>
        <p:sp>
          <p:nvSpPr>
            <p:cNvPr name="TextBox 7" id="7"/>
            <p:cNvSpPr txBox="true"/>
            <p:nvPr/>
          </p:nvSpPr>
          <p:spPr>
            <a:xfrm rot="0">
              <a:off x="0" y="-9525"/>
              <a:ext cx="5072217" cy="710319"/>
            </a:xfrm>
            <a:prstGeom prst="rect">
              <a:avLst/>
            </a:prstGeom>
          </p:spPr>
          <p:txBody>
            <a:bodyPr anchor="t" rtlCol="false" tIns="0" lIns="0" bIns="0" rIns="0">
              <a:spAutoFit/>
            </a:bodyPr>
            <a:lstStyle/>
            <a:p>
              <a:pPr algn="r">
                <a:lnSpc>
                  <a:spcPts val="4200"/>
                </a:lnSpc>
              </a:pPr>
              <a:r>
                <a:rPr lang="en-US" sz="3500">
                  <a:solidFill>
                    <a:srgbClr val="343434"/>
                  </a:solidFill>
                  <a:latin typeface="HK Grotesk Bold"/>
                </a:rPr>
                <a:t>Objective 3</a:t>
              </a:r>
            </a:p>
          </p:txBody>
        </p:sp>
        <p:sp>
          <p:nvSpPr>
            <p:cNvPr name="TextBox 8" id="8"/>
            <p:cNvSpPr txBox="true"/>
            <p:nvPr/>
          </p:nvSpPr>
          <p:spPr>
            <a:xfrm rot="0">
              <a:off x="0" y="1129923"/>
              <a:ext cx="5072217" cy="3016352"/>
            </a:xfrm>
            <a:prstGeom prst="rect">
              <a:avLst/>
            </a:prstGeom>
          </p:spPr>
          <p:txBody>
            <a:bodyPr anchor="t" rtlCol="false" tIns="0" lIns="0" bIns="0" rIns="0">
              <a:spAutoFit/>
            </a:bodyPr>
            <a:lstStyle/>
            <a:p>
              <a:pPr algn="just">
                <a:lnSpc>
                  <a:spcPts val="3640"/>
                </a:lnSpc>
              </a:pPr>
              <a:r>
                <a:rPr lang="en-US" sz="2600">
                  <a:solidFill>
                    <a:srgbClr val="343434"/>
                  </a:solidFill>
                  <a:latin typeface="HK Grotesk Medium"/>
                </a:rPr>
                <a:t>How can we enhance product development for Codex's energy drink to meet consumer demands and preferences?</a:t>
              </a:r>
            </a:p>
          </p:txBody>
        </p:sp>
      </p:grpSp>
      <p:grpSp>
        <p:nvGrpSpPr>
          <p:cNvPr name="Group 9" id="9"/>
          <p:cNvGrpSpPr/>
          <p:nvPr/>
        </p:nvGrpSpPr>
        <p:grpSpPr>
          <a:xfrm rot="0">
            <a:off x="8343318" y="6879537"/>
            <a:ext cx="3468715" cy="2652805"/>
            <a:chOff x="0" y="0"/>
            <a:chExt cx="4624954" cy="3537073"/>
          </a:xfrm>
        </p:grpSpPr>
        <p:sp>
          <p:nvSpPr>
            <p:cNvPr name="TextBox 10" id="10"/>
            <p:cNvSpPr txBox="true"/>
            <p:nvPr/>
          </p:nvSpPr>
          <p:spPr>
            <a:xfrm rot="0">
              <a:off x="0" y="-9525"/>
              <a:ext cx="4624954" cy="710567"/>
            </a:xfrm>
            <a:prstGeom prst="rect">
              <a:avLst/>
            </a:prstGeom>
          </p:spPr>
          <p:txBody>
            <a:bodyPr anchor="t" rtlCol="false" tIns="0" lIns="0" bIns="0" rIns="0">
              <a:spAutoFit/>
            </a:bodyPr>
            <a:lstStyle/>
            <a:p>
              <a:pPr algn="r">
                <a:lnSpc>
                  <a:spcPts val="4200"/>
                </a:lnSpc>
              </a:pPr>
              <a:r>
                <a:rPr lang="en-US" sz="3500">
                  <a:solidFill>
                    <a:srgbClr val="343434"/>
                  </a:solidFill>
                  <a:latin typeface="HK Grotesk Bold"/>
                </a:rPr>
                <a:t>Objective 2</a:t>
              </a:r>
            </a:p>
          </p:txBody>
        </p:sp>
        <p:sp>
          <p:nvSpPr>
            <p:cNvPr name="TextBox 11" id="11"/>
            <p:cNvSpPr txBox="true"/>
            <p:nvPr/>
          </p:nvSpPr>
          <p:spPr>
            <a:xfrm rot="0">
              <a:off x="0" y="1130172"/>
              <a:ext cx="4624954" cy="2406901"/>
            </a:xfrm>
            <a:prstGeom prst="rect">
              <a:avLst/>
            </a:prstGeom>
          </p:spPr>
          <p:txBody>
            <a:bodyPr anchor="t" rtlCol="false" tIns="0" lIns="0" bIns="0" rIns="0">
              <a:spAutoFit/>
            </a:bodyPr>
            <a:lstStyle/>
            <a:p>
              <a:pPr algn="just">
                <a:lnSpc>
                  <a:spcPts val="3640"/>
                </a:lnSpc>
              </a:pPr>
              <a:r>
                <a:rPr lang="en-US" sz="2600">
                  <a:solidFill>
                    <a:srgbClr val="343434"/>
                  </a:solidFill>
                  <a:latin typeface="HK Grotesk Medium"/>
                </a:rPr>
                <a:t>What strategies should be implemented to expand Codex's market share?</a:t>
              </a:r>
            </a:p>
          </p:txBody>
        </p:sp>
      </p:grpSp>
      <p:grpSp>
        <p:nvGrpSpPr>
          <p:cNvPr name="Group 12" id="12"/>
          <p:cNvGrpSpPr/>
          <p:nvPr/>
        </p:nvGrpSpPr>
        <p:grpSpPr>
          <a:xfrm rot="0">
            <a:off x="3821056" y="6879537"/>
            <a:ext cx="3468715" cy="2620939"/>
            <a:chOff x="0" y="0"/>
            <a:chExt cx="4624954" cy="3494586"/>
          </a:xfrm>
        </p:grpSpPr>
        <p:sp>
          <p:nvSpPr>
            <p:cNvPr name="TextBox 13" id="13"/>
            <p:cNvSpPr txBox="true"/>
            <p:nvPr/>
          </p:nvSpPr>
          <p:spPr>
            <a:xfrm rot="0">
              <a:off x="0" y="-9525"/>
              <a:ext cx="4624954" cy="710567"/>
            </a:xfrm>
            <a:prstGeom prst="rect">
              <a:avLst/>
            </a:prstGeom>
          </p:spPr>
          <p:txBody>
            <a:bodyPr anchor="t" rtlCol="false" tIns="0" lIns="0" bIns="0" rIns="0">
              <a:spAutoFit/>
            </a:bodyPr>
            <a:lstStyle/>
            <a:p>
              <a:pPr algn="r">
                <a:lnSpc>
                  <a:spcPts val="4200"/>
                </a:lnSpc>
              </a:pPr>
              <a:r>
                <a:rPr lang="en-US" sz="3500">
                  <a:solidFill>
                    <a:srgbClr val="343434"/>
                  </a:solidFill>
                  <a:latin typeface="HK Grotesk Bold"/>
                </a:rPr>
                <a:t>Objective 1</a:t>
              </a:r>
            </a:p>
          </p:txBody>
        </p:sp>
        <p:sp>
          <p:nvSpPr>
            <p:cNvPr name="TextBox 14" id="14"/>
            <p:cNvSpPr txBox="true"/>
            <p:nvPr/>
          </p:nvSpPr>
          <p:spPr>
            <a:xfrm rot="0">
              <a:off x="0" y="1087685"/>
              <a:ext cx="4624954" cy="2406901"/>
            </a:xfrm>
            <a:prstGeom prst="rect">
              <a:avLst/>
            </a:prstGeom>
          </p:spPr>
          <p:txBody>
            <a:bodyPr anchor="t" rtlCol="false" tIns="0" lIns="0" bIns="0" rIns="0">
              <a:spAutoFit/>
            </a:bodyPr>
            <a:lstStyle/>
            <a:p>
              <a:pPr>
                <a:lnSpc>
                  <a:spcPts val="3640"/>
                </a:lnSpc>
              </a:pPr>
              <a:r>
                <a:rPr lang="en-US" sz="2600">
                  <a:solidFill>
                    <a:srgbClr val="343434"/>
                  </a:solidFill>
                  <a:latin typeface="HK Grotesk Medium"/>
                </a:rPr>
                <a:t>How can we effectively increase brand awareness for Codex's energy drink?</a:t>
              </a:r>
            </a:p>
          </p:txBody>
        </p:sp>
      </p:grpSp>
      <p:sp>
        <p:nvSpPr>
          <p:cNvPr name="AutoShape 15" id="15"/>
          <p:cNvSpPr/>
          <p:nvPr/>
        </p:nvSpPr>
        <p:spPr>
          <a:xfrm rot="0">
            <a:off x="1170565" y="3644190"/>
            <a:ext cx="9525" cy="2740991"/>
          </a:xfrm>
          <a:prstGeom prst="rect">
            <a:avLst/>
          </a:prstGeom>
          <a:solidFill>
            <a:srgbClr val="343434"/>
          </a:solidFill>
        </p:spPr>
      </p:sp>
      <p:sp>
        <p:nvSpPr>
          <p:cNvPr name="TextBox 16" id="16"/>
          <p:cNvSpPr txBox="true"/>
          <p:nvPr/>
        </p:nvSpPr>
        <p:spPr>
          <a:xfrm rot="-5400000">
            <a:off x="67402" y="176871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7" id="17"/>
          <p:cNvSpPr txBox="true"/>
          <p:nvPr/>
        </p:nvSpPr>
        <p:spPr>
          <a:xfrm rot="-5400000">
            <a:off x="-389168" y="778399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05270" y="1752130"/>
            <a:ext cx="8229600" cy="6782740"/>
          </a:xfrm>
          <a:custGeom>
            <a:avLst/>
            <a:gdLst/>
            <a:ahLst/>
            <a:cxnLst/>
            <a:rect r="r" b="b" t="t" l="l"/>
            <a:pathLst>
              <a:path h="6782740" w="8229600">
                <a:moveTo>
                  <a:pt x="0" y="0"/>
                </a:moveTo>
                <a:lnTo>
                  <a:pt x="8229600" y="0"/>
                </a:lnTo>
                <a:lnTo>
                  <a:pt x="8229600" y="6782740"/>
                </a:lnTo>
                <a:lnTo>
                  <a:pt x="0" y="6782740"/>
                </a:lnTo>
                <a:lnTo>
                  <a:pt x="0" y="0"/>
                </a:lnTo>
                <a:close/>
              </a:path>
            </a:pathLst>
          </a:custGeom>
          <a:blipFill>
            <a:blip r:embed="rId3"/>
            <a:stretch>
              <a:fillRect l="-98808" t="0" r="-16028" b="-7850"/>
            </a:stretch>
          </a:blipFill>
        </p:spPr>
      </p:sp>
      <p:sp>
        <p:nvSpPr>
          <p:cNvPr name="TextBox 3" id="3"/>
          <p:cNvSpPr txBox="true"/>
          <p:nvPr/>
        </p:nvSpPr>
        <p:spPr>
          <a:xfrm rot="0">
            <a:off x="12811535" y="5799648"/>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07</a:t>
            </a:r>
          </a:p>
        </p:txBody>
      </p:sp>
      <p:sp>
        <p:nvSpPr>
          <p:cNvPr name="Freeform 4" id="4"/>
          <p:cNvSpPr/>
          <p:nvPr/>
        </p:nvSpPr>
        <p:spPr>
          <a:xfrm flipH="false" flipV="false" rot="-5400000">
            <a:off x="8049955" y="1752130"/>
            <a:ext cx="8229600" cy="6782740"/>
          </a:xfrm>
          <a:custGeom>
            <a:avLst/>
            <a:gdLst/>
            <a:ahLst/>
            <a:cxnLst/>
            <a:rect r="r" b="b" t="t" l="l"/>
            <a:pathLst>
              <a:path h="6782740" w="8229600">
                <a:moveTo>
                  <a:pt x="0" y="0"/>
                </a:moveTo>
                <a:lnTo>
                  <a:pt x="8229600" y="0"/>
                </a:lnTo>
                <a:lnTo>
                  <a:pt x="8229600" y="6782740"/>
                </a:lnTo>
                <a:lnTo>
                  <a:pt x="0" y="6782740"/>
                </a:lnTo>
                <a:lnTo>
                  <a:pt x="0" y="0"/>
                </a:lnTo>
                <a:close/>
              </a:path>
            </a:pathLst>
          </a:custGeom>
          <a:blipFill>
            <a:blip r:embed="rId3"/>
            <a:stretch>
              <a:fillRect l="-55084" t="0" r="-59752" b="-7850"/>
            </a:stretch>
          </a:blipFill>
        </p:spPr>
      </p:sp>
      <p:sp>
        <p:nvSpPr>
          <p:cNvPr name="AutoShape 5" id="5"/>
          <p:cNvSpPr/>
          <p:nvPr/>
        </p:nvSpPr>
        <p:spPr>
          <a:xfrm rot="0">
            <a:off x="7141547" y="3709109"/>
            <a:ext cx="9525" cy="2397028"/>
          </a:xfrm>
          <a:prstGeom prst="rect">
            <a:avLst/>
          </a:prstGeom>
          <a:solidFill>
            <a:srgbClr val="343434"/>
          </a:solidFill>
        </p:spPr>
      </p:sp>
      <p:sp>
        <p:nvSpPr>
          <p:cNvPr name="AutoShape 6" id="6"/>
          <p:cNvSpPr/>
          <p:nvPr/>
        </p:nvSpPr>
        <p:spPr>
          <a:xfrm rot="0">
            <a:off x="9441867" y="4221898"/>
            <a:ext cx="9525" cy="2397028"/>
          </a:xfrm>
          <a:prstGeom prst="rect">
            <a:avLst/>
          </a:prstGeom>
          <a:solidFill>
            <a:srgbClr val="343434"/>
          </a:solidFill>
        </p:spPr>
      </p:sp>
      <p:sp>
        <p:nvSpPr>
          <p:cNvPr name="Freeform 7" id="7"/>
          <p:cNvSpPr/>
          <p:nvPr/>
        </p:nvSpPr>
        <p:spPr>
          <a:xfrm flipH="false" flipV="false" rot="0">
            <a:off x="1222120" y="1318733"/>
            <a:ext cx="5621560" cy="7707608"/>
          </a:xfrm>
          <a:custGeom>
            <a:avLst/>
            <a:gdLst/>
            <a:ahLst/>
            <a:cxnLst/>
            <a:rect r="r" b="b" t="t" l="l"/>
            <a:pathLst>
              <a:path h="7707608" w="5621560">
                <a:moveTo>
                  <a:pt x="0" y="0"/>
                </a:moveTo>
                <a:lnTo>
                  <a:pt x="5621560" y="0"/>
                </a:lnTo>
                <a:lnTo>
                  <a:pt x="5621560" y="7707607"/>
                </a:lnTo>
                <a:lnTo>
                  <a:pt x="0" y="7707607"/>
                </a:lnTo>
                <a:lnTo>
                  <a:pt x="0" y="0"/>
                </a:lnTo>
                <a:close/>
              </a:path>
            </a:pathLst>
          </a:custGeom>
          <a:blipFill>
            <a:blip r:embed="rId4"/>
            <a:stretch>
              <a:fillRect l="-2973" t="0" r="-2973" b="0"/>
            </a:stretch>
          </a:blipFill>
        </p:spPr>
      </p:sp>
      <p:sp>
        <p:nvSpPr>
          <p:cNvPr name="Freeform 8" id="8"/>
          <p:cNvSpPr/>
          <p:nvPr/>
        </p:nvSpPr>
        <p:spPr>
          <a:xfrm flipH="false" flipV="false" rot="0">
            <a:off x="9749259" y="1182243"/>
            <a:ext cx="5602438" cy="7844097"/>
          </a:xfrm>
          <a:custGeom>
            <a:avLst/>
            <a:gdLst/>
            <a:ahLst/>
            <a:cxnLst/>
            <a:rect r="r" b="b" t="t" l="l"/>
            <a:pathLst>
              <a:path h="7844097" w="5602438">
                <a:moveTo>
                  <a:pt x="0" y="0"/>
                </a:moveTo>
                <a:lnTo>
                  <a:pt x="5602438" y="0"/>
                </a:lnTo>
                <a:lnTo>
                  <a:pt x="5602438" y="7844097"/>
                </a:lnTo>
                <a:lnTo>
                  <a:pt x="0" y="7844097"/>
                </a:lnTo>
                <a:lnTo>
                  <a:pt x="0" y="0"/>
                </a:lnTo>
                <a:close/>
              </a:path>
            </a:pathLst>
          </a:custGeom>
          <a:blipFill>
            <a:blip r:embed="rId5"/>
            <a:stretch>
              <a:fillRect l="-1400" t="0" r="-6790" b="0"/>
            </a:stretch>
          </a:blipFill>
        </p:spPr>
      </p:sp>
      <p:sp>
        <p:nvSpPr>
          <p:cNvPr name="AutoShape 9" id="9"/>
          <p:cNvSpPr/>
          <p:nvPr/>
        </p:nvSpPr>
        <p:spPr>
          <a:xfrm rot="0">
            <a:off x="17107910" y="3451480"/>
            <a:ext cx="9525" cy="2740991"/>
          </a:xfrm>
          <a:prstGeom prst="rect">
            <a:avLst/>
          </a:prstGeom>
          <a:solidFill>
            <a:srgbClr val="343434"/>
          </a:solidFill>
        </p:spPr>
      </p:sp>
      <p:sp>
        <p:nvSpPr>
          <p:cNvPr name="Freeform 10" id="10"/>
          <p:cNvSpPr/>
          <p:nvPr/>
        </p:nvSpPr>
        <p:spPr>
          <a:xfrm flipH="false" flipV="false" rot="0">
            <a:off x="10777483" y="7668928"/>
            <a:ext cx="1387272" cy="344101"/>
          </a:xfrm>
          <a:custGeom>
            <a:avLst/>
            <a:gdLst/>
            <a:ahLst/>
            <a:cxnLst/>
            <a:rect r="r" b="b" t="t" l="l"/>
            <a:pathLst>
              <a:path h="344101" w="1387272">
                <a:moveTo>
                  <a:pt x="0" y="0"/>
                </a:moveTo>
                <a:lnTo>
                  <a:pt x="1387272" y="0"/>
                </a:lnTo>
                <a:lnTo>
                  <a:pt x="1387272" y="344102"/>
                </a:lnTo>
                <a:lnTo>
                  <a:pt x="0" y="344102"/>
                </a:lnTo>
                <a:lnTo>
                  <a:pt x="0" y="0"/>
                </a:lnTo>
                <a:close/>
              </a:path>
            </a:pathLst>
          </a:custGeom>
          <a:blipFill>
            <a:blip r:embed="rId6"/>
            <a:stretch>
              <a:fillRect l="0" t="0" r="0" b="0"/>
            </a:stretch>
          </a:blipFill>
        </p:spPr>
      </p:sp>
      <p:sp>
        <p:nvSpPr>
          <p:cNvPr name="Freeform 11" id="11"/>
          <p:cNvSpPr/>
          <p:nvPr/>
        </p:nvSpPr>
        <p:spPr>
          <a:xfrm flipH="false" flipV="false" rot="0">
            <a:off x="10777483" y="6743700"/>
            <a:ext cx="1387272" cy="759965"/>
          </a:xfrm>
          <a:custGeom>
            <a:avLst/>
            <a:gdLst/>
            <a:ahLst/>
            <a:cxnLst/>
            <a:rect r="r" b="b" t="t" l="l"/>
            <a:pathLst>
              <a:path h="759965" w="1387272">
                <a:moveTo>
                  <a:pt x="0" y="0"/>
                </a:moveTo>
                <a:lnTo>
                  <a:pt x="1387272" y="0"/>
                </a:lnTo>
                <a:lnTo>
                  <a:pt x="1387272" y="759965"/>
                </a:lnTo>
                <a:lnTo>
                  <a:pt x="0" y="759965"/>
                </a:lnTo>
                <a:lnTo>
                  <a:pt x="0" y="0"/>
                </a:lnTo>
                <a:close/>
              </a:path>
            </a:pathLst>
          </a:custGeom>
          <a:blipFill>
            <a:blip r:embed="rId7"/>
            <a:stretch>
              <a:fillRect l="0" t="-6984" r="0" b="-6984"/>
            </a:stretch>
          </a:blipFill>
        </p:spPr>
      </p:sp>
      <p:grpSp>
        <p:nvGrpSpPr>
          <p:cNvPr name="Group 12" id="12"/>
          <p:cNvGrpSpPr/>
          <p:nvPr/>
        </p:nvGrpSpPr>
        <p:grpSpPr>
          <a:xfrm rot="0">
            <a:off x="11173778" y="6344603"/>
            <a:ext cx="110490" cy="108585"/>
            <a:chOff x="0" y="0"/>
            <a:chExt cx="147320" cy="144780"/>
          </a:xfrm>
        </p:grpSpPr>
        <p:sp>
          <p:nvSpPr>
            <p:cNvPr name="Freeform 13" id="13"/>
            <p:cNvSpPr/>
            <p:nvPr/>
          </p:nvSpPr>
          <p:spPr>
            <a:xfrm flipH="false" flipV="false" rot="0">
              <a:off x="46990" y="45720"/>
              <a:ext cx="49530" cy="52070"/>
            </a:xfrm>
            <a:custGeom>
              <a:avLst/>
              <a:gdLst/>
              <a:ahLst/>
              <a:cxnLst/>
              <a:rect r="r" b="b" t="t" l="l"/>
              <a:pathLst>
                <a:path h="52070" w="4953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E76F51"/>
            </a:solidFill>
            <a:ln>
              <a:noFill/>
            </a:ln>
          </p:spPr>
        </p:sp>
      </p:grpSp>
      <p:sp>
        <p:nvSpPr>
          <p:cNvPr name="Freeform 14" id="14"/>
          <p:cNvSpPr/>
          <p:nvPr/>
        </p:nvSpPr>
        <p:spPr>
          <a:xfrm flipH="false" flipV="false" rot="0">
            <a:off x="10847287" y="8174955"/>
            <a:ext cx="1247665" cy="575756"/>
          </a:xfrm>
          <a:custGeom>
            <a:avLst/>
            <a:gdLst/>
            <a:ahLst/>
            <a:cxnLst/>
            <a:rect r="r" b="b" t="t" l="l"/>
            <a:pathLst>
              <a:path h="575756" w="1247665">
                <a:moveTo>
                  <a:pt x="0" y="0"/>
                </a:moveTo>
                <a:lnTo>
                  <a:pt x="1247665" y="0"/>
                </a:lnTo>
                <a:lnTo>
                  <a:pt x="1247665" y="575756"/>
                </a:lnTo>
                <a:lnTo>
                  <a:pt x="0" y="575756"/>
                </a:lnTo>
                <a:lnTo>
                  <a:pt x="0" y="0"/>
                </a:lnTo>
                <a:close/>
              </a:path>
            </a:pathLst>
          </a:custGeom>
          <a:blipFill>
            <a:blip r:embed="rId8"/>
            <a:stretch>
              <a:fillRect l="0" t="-6299" r="0" b="-15052"/>
            </a:stretch>
          </a:blipFill>
        </p:spPr>
      </p:sp>
      <p:sp>
        <p:nvSpPr>
          <p:cNvPr name="TextBox 15" id="15"/>
          <p:cNvSpPr txBox="true"/>
          <p:nvPr/>
        </p:nvSpPr>
        <p:spPr>
          <a:xfrm rot="5400000">
            <a:off x="6034368" y="7428238"/>
            <a:ext cx="2233408" cy="614784"/>
          </a:xfrm>
          <a:prstGeom prst="rect">
            <a:avLst/>
          </a:prstGeom>
        </p:spPr>
        <p:txBody>
          <a:bodyPr anchor="t" rtlCol="false" tIns="0" lIns="0" bIns="0" rIns="0">
            <a:spAutoFit/>
          </a:bodyPr>
          <a:lstStyle/>
          <a:p>
            <a:pPr algn="r">
              <a:lnSpc>
                <a:spcPts val="4800"/>
              </a:lnSpc>
            </a:pPr>
            <a:r>
              <a:rPr lang="en-US" sz="4000">
                <a:solidFill>
                  <a:srgbClr val="343434"/>
                </a:solidFill>
                <a:latin typeface="HK Grotesk Bold"/>
              </a:rPr>
              <a:t>Insights</a:t>
            </a:r>
          </a:p>
        </p:txBody>
      </p:sp>
      <p:sp>
        <p:nvSpPr>
          <p:cNvPr name="TextBox 16" id="16"/>
          <p:cNvSpPr txBox="true"/>
          <p:nvPr/>
        </p:nvSpPr>
        <p:spPr>
          <a:xfrm rot="-5400000">
            <a:off x="8328370" y="2423442"/>
            <a:ext cx="2226995" cy="614784"/>
          </a:xfrm>
          <a:prstGeom prst="rect">
            <a:avLst/>
          </a:prstGeom>
        </p:spPr>
        <p:txBody>
          <a:bodyPr anchor="t" rtlCol="false" tIns="0" lIns="0" bIns="0" rIns="0">
            <a:spAutoFit/>
          </a:bodyPr>
          <a:lstStyle/>
          <a:p>
            <a:pPr algn="r">
              <a:lnSpc>
                <a:spcPts val="4800"/>
              </a:lnSpc>
            </a:pPr>
            <a:r>
              <a:rPr lang="en-US" sz="4000">
                <a:solidFill>
                  <a:srgbClr val="343434"/>
                </a:solidFill>
                <a:latin typeface="HK Grotesk Bold"/>
              </a:rPr>
              <a:t>Insights</a:t>
            </a:r>
          </a:p>
        </p:txBody>
      </p:sp>
      <p:sp>
        <p:nvSpPr>
          <p:cNvPr name="TextBox 17" id="17"/>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8" id="18"/>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TextBox 19" id="19"/>
          <p:cNvSpPr txBox="true"/>
          <p:nvPr/>
        </p:nvSpPr>
        <p:spPr>
          <a:xfrm rot="0">
            <a:off x="10167563" y="6018852"/>
            <a:ext cx="2233408" cy="600075"/>
          </a:xfrm>
          <a:prstGeom prst="rect">
            <a:avLst/>
          </a:prstGeom>
        </p:spPr>
        <p:txBody>
          <a:bodyPr anchor="t" rtlCol="false" tIns="0" lIns="0" bIns="0" rIns="0">
            <a:spAutoFit/>
          </a:bodyPr>
          <a:lstStyle/>
          <a:p>
            <a:pPr algn="just">
              <a:lnSpc>
                <a:spcPts val="4799"/>
              </a:lnSpc>
            </a:pPr>
            <a:r>
              <a:rPr lang="en-US" sz="3999">
                <a:solidFill>
                  <a:srgbClr val="343434"/>
                </a:solidFill>
                <a:latin typeface="HK Grotesk Bold"/>
              </a:rPr>
              <a:t>Tools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136985" y="3136985"/>
            <a:ext cx="10287000" cy="4013030"/>
          </a:xfrm>
          <a:custGeom>
            <a:avLst/>
            <a:gdLst/>
            <a:ahLst/>
            <a:cxnLst/>
            <a:rect r="r" b="b" t="t" l="l"/>
            <a:pathLst>
              <a:path h="4013030" w="10287000">
                <a:moveTo>
                  <a:pt x="0" y="0"/>
                </a:moveTo>
                <a:lnTo>
                  <a:pt x="10287000" y="0"/>
                </a:lnTo>
                <a:lnTo>
                  <a:pt x="10287000" y="4013030"/>
                </a:lnTo>
                <a:lnTo>
                  <a:pt x="0" y="4013030"/>
                </a:lnTo>
                <a:lnTo>
                  <a:pt x="0" y="0"/>
                </a:lnTo>
                <a:close/>
              </a:path>
            </a:pathLst>
          </a:custGeom>
          <a:blipFill>
            <a:blip r:embed="rId3"/>
            <a:stretch>
              <a:fillRect l="0" t="0" r="-114837" b="-127857"/>
            </a:stretch>
          </a:blipFill>
        </p:spPr>
      </p:sp>
      <p:sp>
        <p:nvSpPr>
          <p:cNvPr name="TextBox 3" id="3"/>
          <p:cNvSpPr txBox="true"/>
          <p:nvPr/>
        </p:nvSpPr>
        <p:spPr>
          <a:xfrm rot="0">
            <a:off x="12277968" y="5730912"/>
            <a:ext cx="6189634" cy="6095848"/>
          </a:xfrm>
          <a:prstGeom prst="rect">
            <a:avLst/>
          </a:prstGeom>
        </p:spPr>
        <p:txBody>
          <a:bodyPr anchor="t" rtlCol="false" tIns="0" lIns="0" bIns="0" rIns="0">
            <a:spAutoFit/>
          </a:bodyPr>
          <a:lstStyle/>
          <a:p>
            <a:pPr algn="r">
              <a:lnSpc>
                <a:spcPts val="48000"/>
              </a:lnSpc>
            </a:pPr>
            <a:r>
              <a:rPr lang="en-US" sz="40000">
                <a:solidFill>
                  <a:srgbClr val="343434">
                    <a:alpha val="4706"/>
                  </a:srgbClr>
                </a:solidFill>
                <a:latin typeface="HK Grotesk Bold"/>
              </a:rPr>
              <a:t>08</a:t>
            </a:r>
          </a:p>
        </p:txBody>
      </p:sp>
      <p:sp>
        <p:nvSpPr>
          <p:cNvPr name="Freeform 4" id="4"/>
          <p:cNvSpPr/>
          <p:nvPr/>
        </p:nvSpPr>
        <p:spPr>
          <a:xfrm flipH="false" flipV="false" rot="-5400000">
            <a:off x="1028700" y="1028700"/>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22579" y="2236280"/>
            <a:ext cx="13380516" cy="6675591"/>
            <a:chOff x="0" y="0"/>
            <a:chExt cx="17840688" cy="8900788"/>
          </a:xfrm>
        </p:grpSpPr>
        <p:sp>
          <p:nvSpPr>
            <p:cNvPr name="TextBox 6" id="6"/>
            <p:cNvSpPr txBox="true"/>
            <p:nvPr/>
          </p:nvSpPr>
          <p:spPr>
            <a:xfrm rot="0">
              <a:off x="0" y="-9525"/>
              <a:ext cx="17840688" cy="1431826"/>
            </a:xfrm>
            <a:prstGeom prst="rect">
              <a:avLst/>
            </a:prstGeom>
          </p:spPr>
          <p:txBody>
            <a:bodyPr anchor="t" rtlCol="false" tIns="0" lIns="0" bIns="0" rIns="0">
              <a:spAutoFit/>
            </a:bodyPr>
            <a:lstStyle/>
            <a:p>
              <a:pPr>
                <a:lnSpc>
                  <a:spcPts val="8400"/>
                </a:lnSpc>
              </a:pPr>
              <a:r>
                <a:rPr lang="en-US" sz="7000">
                  <a:solidFill>
                    <a:srgbClr val="343434"/>
                  </a:solidFill>
                  <a:latin typeface="HK Grotesk Bold"/>
                </a:rPr>
                <a:t>Introduction to Energy Drinks</a:t>
              </a:r>
            </a:p>
          </p:txBody>
        </p:sp>
        <p:sp>
          <p:nvSpPr>
            <p:cNvPr name="TextBox 7" id="7"/>
            <p:cNvSpPr txBox="true"/>
            <p:nvPr/>
          </p:nvSpPr>
          <p:spPr>
            <a:xfrm rot="0">
              <a:off x="0" y="2348646"/>
              <a:ext cx="17840688" cy="6552142"/>
            </a:xfrm>
            <a:prstGeom prst="rect">
              <a:avLst/>
            </a:prstGeom>
          </p:spPr>
          <p:txBody>
            <a:bodyPr anchor="t" rtlCol="false" tIns="0" lIns="0" bIns="0" rIns="0">
              <a:spAutoFit/>
            </a:bodyPr>
            <a:lstStyle/>
            <a:p>
              <a:pPr>
                <a:lnSpc>
                  <a:spcPts val="4899"/>
                </a:lnSpc>
              </a:pPr>
              <a:r>
                <a:rPr lang="en-US" sz="3499">
                  <a:solidFill>
                    <a:srgbClr val="343434"/>
                  </a:solidFill>
                  <a:latin typeface="HK Grotesk Medium"/>
                </a:rPr>
                <a:t>An energy drink is a beverage designed to provide a boost of energy and increased mental alertness. It typically contains ingredients such as caffeine, vitamins, and herbal supplements. Energy drinks are popular among people looking for a quick pick-me-up, whether they need to stay awake, improve performance, or increase focus. While they can provide a temporary energy boost, it's important to consume them in moderation and be aware of their potential side effects due to the high caffeine content.</a:t>
              </a:r>
            </a:p>
          </p:txBody>
        </p:sp>
      </p:grpSp>
      <p:sp>
        <p:nvSpPr>
          <p:cNvPr name="AutoShape 8" id="8"/>
          <p:cNvSpPr/>
          <p:nvPr/>
        </p:nvSpPr>
        <p:spPr>
          <a:xfrm rot="0">
            <a:off x="17107910" y="3451480"/>
            <a:ext cx="9525" cy="2740991"/>
          </a:xfrm>
          <a:prstGeom prst="rect">
            <a:avLst/>
          </a:prstGeom>
          <a:solidFill>
            <a:srgbClr val="343434"/>
          </a:solidFill>
        </p:spPr>
      </p:sp>
      <p:sp>
        <p:nvSpPr>
          <p:cNvPr name="TextBox 9" id="9"/>
          <p:cNvSpPr txBox="true"/>
          <p:nvPr/>
        </p:nvSpPr>
        <p:spPr>
          <a:xfrm rot="-5400000">
            <a:off x="16004747" y="157600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0" id="10"/>
          <p:cNvSpPr txBox="true"/>
          <p:nvPr/>
        </p:nvSpPr>
        <p:spPr>
          <a:xfrm rot="-5400000">
            <a:off x="15548176" y="759128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
        <p:nvSpPr>
          <p:cNvPr name="Freeform 11" id="11"/>
          <p:cNvSpPr/>
          <p:nvPr/>
        </p:nvSpPr>
        <p:spPr>
          <a:xfrm flipH="false" flipV="false" rot="0">
            <a:off x="12955418" y="189510"/>
            <a:ext cx="3094817" cy="3094817"/>
          </a:xfrm>
          <a:custGeom>
            <a:avLst/>
            <a:gdLst/>
            <a:ahLst/>
            <a:cxnLst/>
            <a:rect r="r" b="b" t="t" l="l"/>
            <a:pathLst>
              <a:path h="3094817" w="3094817">
                <a:moveTo>
                  <a:pt x="0" y="0"/>
                </a:moveTo>
                <a:lnTo>
                  <a:pt x="3094817" y="0"/>
                </a:lnTo>
                <a:lnTo>
                  <a:pt x="3094817" y="3094817"/>
                </a:lnTo>
                <a:lnTo>
                  <a:pt x="0" y="3094817"/>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293519" y="-2707481"/>
            <a:ext cx="10287000" cy="15701962"/>
          </a:xfrm>
          <a:custGeom>
            <a:avLst/>
            <a:gdLst/>
            <a:ahLst/>
            <a:cxnLst/>
            <a:rect r="r" b="b" t="t" l="l"/>
            <a:pathLst>
              <a:path h="15701962" w="10287000">
                <a:moveTo>
                  <a:pt x="0" y="0"/>
                </a:moveTo>
                <a:lnTo>
                  <a:pt x="10287000" y="0"/>
                </a:lnTo>
                <a:lnTo>
                  <a:pt x="10287000" y="15701962"/>
                </a:lnTo>
                <a:lnTo>
                  <a:pt x="0" y="15701962"/>
                </a:lnTo>
                <a:lnTo>
                  <a:pt x="0" y="0"/>
                </a:lnTo>
                <a:close/>
              </a:path>
            </a:pathLst>
          </a:custGeom>
          <a:blipFill>
            <a:blip r:embed="rId3"/>
            <a:stretch>
              <a:fillRect l="-7277" t="0" r="-261638" b="0"/>
            </a:stretch>
          </a:blipFill>
        </p:spPr>
      </p:sp>
      <p:grpSp>
        <p:nvGrpSpPr>
          <p:cNvPr name="Group 3" id="3"/>
          <p:cNvGrpSpPr/>
          <p:nvPr/>
        </p:nvGrpSpPr>
        <p:grpSpPr>
          <a:xfrm rot="0">
            <a:off x="2857171" y="1212752"/>
            <a:ext cx="14402129" cy="8627012"/>
            <a:chOff x="0" y="0"/>
            <a:chExt cx="19202839" cy="11502683"/>
          </a:xfrm>
        </p:grpSpPr>
        <p:sp>
          <p:nvSpPr>
            <p:cNvPr name="TextBox 4" id="4"/>
            <p:cNvSpPr txBox="true"/>
            <p:nvPr/>
          </p:nvSpPr>
          <p:spPr>
            <a:xfrm rot="0">
              <a:off x="0" y="95250"/>
              <a:ext cx="19202839" cy="1928233"/>
            </a:xfrm>
            <a:prstGeom prst="rect">
              <a:avLst/>
            </a:prstGeom>
          </p:spPr>
          <p:txBody>
            <a:bodyPr anchor="t" rtlCol="false" tIns="0" lIns="0" bIns="0" rIns="0">
              <a:spAutoFit/>
            </a:bodyPr>
            <a:lstStyle/>
            <a:p>
              <a:pPr algn="r">
                <a:lnSpc>
                  <a:spcPts val="10999"/>
                </a:lnSpc>
              </a:pPr>
              <a:r>
                <a:rPr lang="en-US" sz="9999">
                  <a:solidFill>
                    <a:srgbClr val="343434"/>
                  </a:solidFill>
                  <a:latin typeface="HK Grotesk Bold"/>
                </a:rPr>
                <a:t>9.98%</a:t>
              </a:r>
            </a:p>
          </p:txBody>
        </p:sp>
        <p:sp>
          <p:nvSpPr>
            <p:cNvPr name="TextBox 5" id="5"/>
            <p:cNvSpPr txBox="true"/>
            <p:nvPr/>
          </p:nvSpPr>
          <p:spPr>
            <a:xfrm rot="0">
              <a:off x="0" y="2485631"/>
              <a:ext cx="19202839" cy="710567"/>
            </a:xfrm>
            <a:prstGeom prst="rect">
              <a:avLst/>
            </a:prstGeom>
          </p:spPr>
          <p:txBody>
            <a:bodyPr anchor="t" rtlCol="false" tIns="0" lIns="0" bIns="0" rIns="0">
              <a:spAutoFit/>
            </a:bodyPr>
            <a:lstStyle/>
            <a:p>
              <a:pPr algn="r">
                <a:lnSpc>
                  <a:spcPts val="4200"/>
                </a:lnSpc>
              </a:pPr>
              <a:r>
                <a:rPr lang="en-US" sz="3500">
                  <a:solidFill>
                    <a:srgbClr val="343434"/>
                  </a:solidFill>
                  <a:latin typeface="HK Grotesk Bold"/>
                </a:rPr>
                <a:t>India Energy Drinks Market </a:t>
              </a:r>
            </a:p>
          </p:txBody>
        </p:sp>
        <p:sp>
          <p:nvSpPr>
            <p:cNvPr name="TextBox 6" id="6"/>
            <p:cNvSpPr txBox="true"/>
            <p:nvPr/>
          </p:nvSpPr>
          <p:spPr>
            <a:xfrm rot="0">
              <a:off x="0" y="3610721"/>
              <a:ext cx="19202839" cy="7891962"/>
            </a:xfrm>
            <a:prstGeom prst="rect">
              <a:avLst/>
            </a:prstGeom>
          </p:spPr>
          <p:txBody>
            <a:bodyPr anchor="t" rtlCol="false" tIns="0" lIns="0" bIns="0" rIns="0">
              <a:spAutoFit/>
            </a:bodyPr>
            <a:lstStyle/>
            <a:p>
              <a:pPr algn="r">
                <a:lnSpc>
                  <a:spcPts val="3640"/>
                </a:lnSpc>
              </a:pPr>
              <a:r>
                <a:rPr lang="en-US" sz="2600">
                  <a:solidFill>
                    <a:srgbClr val="343434"/>
                  </a:solidFill>
                  <a:latin typeface="HK Grotesk Medium"/>
                </a:rPr>
                <a:t>The Indian energy drink market is projected to register a CAGR of 9.98% over the next five years.</a:t>
              </a:r>
            </a:p>
            <a:p>
              <a:pPr algn="just">
                <a:lnSpc>
                  <a:spcPts val="3640"/>
                </a:lnSpc>
              </a:pPr>
            </a:p>
            <a:p>
              <a:pPr algn="just" marL="561341" indent="-280670" lvl="1">
                <a:lnSpc>
                  <a:spcPts val="3640"/>
                </a:lnSpc>
                <a:buFont typeface="Arial"/>
                <a:buChar char="•"/>
              </a:pPr>
              <a:r>
                <a:rPr lang="en-US" sz="2600">
                  <a:solidFill>
                    <a:srgbClr val="343434"/>
                  </a:solidFill>
                  <a:latin typeface="HK Grotesk Medium"/>
                </a:rPr>
                <a:t>Energy drinks are gaining massive popularity among millennials due to aggressive marketing campaigns targeting young consumers. Moreover, advertisements promote energy drinks as drinks that ignite the mind, refresh the body, and enhance performance and stamina.</a:t>
              </a:r>
            </a:p>
            <a:p>
              <a:pPr marL="561341" indent="-280670" lvl="1">
                <a:lnSpc>
                  <a:spcPts val="3640"/>
                </a:lnSpc>
                <a:buFont typeface="Arial"/>
                <a:buChar char="•"/>
              </a:pPr>
              <a:r>
                <a:rPr lang="en-US" sz="2600">
                  <a:solidFill>
                    <a:srgbClr val="343434"/>
                  </a:solidFill>
                  <a:latin typeface="HK Grotesk Medium"/>
                </a:rPr>
                <a:t> Increased urbanization, rising disposable income, and growing health consciousness among the Indian youth have increased the demand for non-carbonated drinks called energy drinks. At the same time, long and erratic working hours and the increasing occurrence of social gatherings are driving Indian consumers toward consuming energy drinks, which are primarily classified as non-alcoholic, caffeinated, and sports drinks.</a:t>
              </a:r>
            </a:p>
            <a:p>
              <a:pPr marL="561341" indent="-280670" lvl="1">
                <a:lnSpc>
                  <a:spcPts val="3640"/>
                </a:lnSpc>
                <a:buFont typeface="Arial"/>
                <a:buChar char="•"/>
              </a:pPr>
              <a:r>
                <a:rPr lang="en-US" sz="2600">
                  <a:solidFill>
                    <a:srgbClr val="343434"/>
                  </a:solidFill>
                  <a:latin typeface="HK Grotesk Medium"/>
                </a:rPr>
                <a:t>Quality is not to be compromised, so companies are pricing the products low but promising quality to gain a significant market share. Red Bull is the giant dominating this market and continues its run as the leader.</a:t>
              </a:r>
            </a:p>
          </p:txBody>
        </p:sp>
      </p:grpSp>
      <p:sp>
        <p:nvSpPr>
          <p:cNvPr name="Freeform 7" id="7"/>
          <p:cNvSpPr/>
          <p:nvPr/>
        </p:nvSpPr>
        <p:spPr>
          <a:xfrm flipH="false" flipV="false" rot="-5400000">
            <a:off x="16457901" y="342111"/>
            <a:ext cx="987759" cy="987759"/>
          </a:xfrm>
          <a:custGeom>
            <a:avLst/>
            <a:gdLst/>
            <a:ahLst/>
            <a:cxnLst/>
            <a:rect r="r" b="b" t="t" l="l"/>
            <a:pathLst>
              <a:path h="987759" w="987759">
                <a:moveTo>
                  <a:pt x="0" y="0"/>
                </a:moveTo>
                <a:lnTo>
                  <a:pt x="987759" y="0"/>
                </a:lnTo>
                <a:lnTo>
                  <a:pt x="987759" y="987759"/>
                </a:lnTo>
                <a:lnTo>
                  <a:pt x="0" y="9877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rot="0">
            <a:off x="1170565" y="3644190"/>
            <a:ext cx="9525" cy="2740991"/>
          </a:xfrm>
          <a:prstGeom prst="rect">
            <a:avLst/>
          </a:prstGeom>
          <a:solidFill>
            <a:srgbClr val="343434"/>
          </a:solidFill>
        </p:spPr>
      </p:sp>
      <p:sp>
        <p:nvSpPr>
          <p:cNvPr name="Freeform 9" id="9"/>
          <p:cNvSpPr/>
          <p:nvPr/>
        </p:nvSpPr>
        <p:spPr>
          <a:xfrm flipH="false" flipV="false" rot="2393986">
            <a:off x="2169549" y="-971119"/>
            <a:ext cx="8702244" cy="5801496"/>
          </a:xfrm>
          <a:custGeom>
            <a:avLst/>
            <a:gdLst/>
            <a:ahLst/>
            <a:cxnLst/>
            <a:rect r="r" b="b" t="t" l="l"/>
            <a:pathLst>
              <a:path h="5801496" w="8702244">
                <a:moveTo>
                  <a:pt x="0" y="0"/>
                </a:moveTo>
                <a:lnTo>
                  <a:pt x="8702244" y="0"/>
                </a:lnTo>
                <a:lnTo>
                  <a:pt x="8702244" y="5801496"/>
                </a:lnTo>
                <a:lnTo>
                  <a:pt x="0" y="5801496"/>
                </a:lnTo>
                <a:lnTo>
                  <a:pt x="0" y="0"/>
                </a:lnTo>
                <a:close/>
              </a:path>
            </a:pathLst>
          </a:custGeom>
          <a:blipFill>
            <a:blip r:embed="rId6"/>
            <a:stretch>
              <a:fillRect l="0" t="0" r="0" b="0"/>
            </a:stretch>
          </a:blipFill>
        </p:spPr>
      </p:sp>
      <p:sp>
        <p:nvSpPr>
          <p:cNvPr name="TextBox 10" id="10"/>
          <p:cNvSpPr txBox="true"/>
          <p:nvPr/>
        </p:nvSpPr>
        <p:spPr>
          <a:xfrm rot="-5400000">
            <a:off x="67402" y="1768714"/>
            <a:ext cx="2187277" cy="321831"/>
          </a:xfrm>
          <a:prstGeom prst="rect">
            <a:avLst/>
          </a:prstGeom>
        </p:spPr>
        <p:txBody>
          <a:bodyPr anchor="t" rtlCol="false" tIns="0" lIns="0" bIns="0" rIns="0">
            <a:spAutoFit/>
          </a:bodyPr>
          <a:lstStyle/>
          <a:p>
            <a:pPr algn="r">
              <a:lnSpc>
                <a:spcPts val="2600"/>
              </a:lnSpc>
            </a:pPr>
            <a:r>
              <a:rPr lang="en-US" sz="2000" spc="100">
                <a:solidFill>
                  <a:srgbClr val="343434"/>
                </a:solidFill>
                <a:latin typeface="HK Grotesk Medium"/>
              </a:rPr>
              <a:t>F  &amp;  B  DOMAIN</a:t>
            </a:r>
          </a:p>
        </p:txBody>
      </p:sp>
      <p:sp>
        <p:nvSpPr>
          <p:cNvPr name="TextBox 11" id="11"/>
          <p:cNvSpPr txBox="true"/>
          <p:nvPr/>
        </p:nvSpPr>
        <p:spPr>
          <a:xfrm rot="-5400000">
            <a:off x="-389168" y="7783999"/>
            <a:ext cx="3065829" cy="268193"/>
          </a:xfrm>
          <a:prstGeom prst="rect">
            <a:avLst/>
          </a:prstGeom>
        </p:spPr>
        <p:txBody>
          <a:bodyPr anchor="t" rtlCol="false" tIns="0" lIns="0" bIns="0" rIns="0">
            <a:spAutoFit/>
          </a:bodyPr>
          <a:lstStyle/>
          <a:p>
            <a:pPr>
              <a:lnSpc>
                <a:spcPts val="2210"/>
              </a:lnSpc>
            </a:pPr>
            <a:r>
              <a:rPr lang="en-US" sz="1700" spc="85">
                <a:solidFill>
                  <a:srgbClr val="343434"/>
                </a:solidFill>
                <a:latin typeface="HK Grotesk Medium"/>
              </a:rPr>
              <a:t>FUNCTION MARKETING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DAFnarWBiPI</dc:identifier>
  <dcterms:modified xsi:type="dcterms:W3CDTF">2011-08-01T06:04:30Z</dcterms:modified>
  <cp:revision>1</cp:revision>
  <dc:title>Code- X Marketing </dc:title>
</cp:coreProperties>
</file>